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7" r:id="rId2"/>
    <p:sldId id="274" r:id="rId3"/>
    <p:sldId id="278" r:id="rId4"/>
    <p:sldId id="273" r:id="rId5"/>
    <p:sldId id="263" r:id="rId6"/>
    <p:sldId id="258" r:id="rId7"/>
    <p:sldId id="259" r:id="rId8"/>
    <p:sldId id="266" r:id="rId9"/>
    <p:sldId id="256" r:id="rId10"/>
    <p:sldId id="260" r:id="rId11"/>
    <p:sldId id="261" r:id="rId12"/>
    <p:sldId id="262" r:id="rId13"/>
    <p:sldId id="268" r:id="rId14"/>
    <p:sldId id="269" r:id="rId15"/>
    <p:sldId id="271" r:id="rId16"/>
    <p:sldId id="270" r:id="rId17"/>
    <p:sldId id="272" r:id="rId18"/>
    <p:sldId id="275" r:id="rId19"/>
    <p:sldId id="276" r:id="rId20"/>
    <p:sldId id="277" r:id="rId21"/>
    <p:sldId id="279" r:id="rId22"/>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20B3B28D-8FD7-4F39-9D27-F8E2B7D5264D}" type="datetimeFigureOut">
              <a:rPr lang="en-US" smtClean="0"/>
              <a:t>6/27/2018</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E89DBA49-525F-414B-ABFE-F3C1BA45BF22}" type="slidenum">
              <a:rPr lang="en-US" smtClean="0"/>
              <a:t>‹#›</a:t>
            </a:fld>
            <a:endParaRPr lang="en-US" dirty="0"/>
          </a:p>
        </p:txBody>
      </p:sp>
    </p:spTree>
    <p:extLst>
      <p:ext uri="{BB962C8B-B14F-4D97-AF65-F5344CB8AC3E}">
        <p14:creationId xmlns:p14="http://schemas.microsoft.com/office/powerpoint/2010/main" val="978636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45284A9C-A7BE-4AA4-B6AC-0F5BFFAE901A}" type="datetimeFigureOut">
              <a:rPr lang="en-US" smtClean="0"/>
              <a:t>6/27/2018</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6C985D24-8933-4B8A-807C-D724F16B501D}" type="slidenum">
              <a:rPr lang="en-US" smtClean="0"/>
              <a:t>‹#›</a:t>
            </a:fld>
            <a:endParaRPr lang="en-US" dirty="0"/>
          </a:p>
        </p:txBody>
      </p:sp>
    </p:spTree>
    <p:extLst>
      <p:ext uri="{BB962C8B-B14F-4D97-AF65-F5344CB8AC3E}">
        <p14:creationId xmlns:p14="http://schemas.microsoft.com/office/powerpoint/2010/main" val="253146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61502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418980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325725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88672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16031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826319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306311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3243322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236266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129647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3BB09-7991-4010-8CFA-9B0879D70D8E}" type="datetimeFigureOut">
              <a:rPr lang="en-US" smtClean="0"/>
              <a:t>6/27/2018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3D028D-C408-4FF0-8A7E-B5E9B191DA34}" type="slidenum">
              <a:rPr lang="en-US" smtClean="0"/>
              <a:t>‹#›</a:t>
            </a:fld>
            <a:endParaRPr lang="en-US" dirty="0"/>
          </a:p>
        </p:txBody>
      </p:sp>
    </p:spTree>
    <p:extLst>
      <p:ext uri="{BB962C8B-B14F-4D97-AF65-F5344CB8AC3E}">
        <p14:creationId xmlns:p14="http://schemas.microsoft.com/office/powerpoint/2010/main" val="174423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47FF"/>
            </a:gs>
            <a:gs pos="93000">
              <a:srgbClr val="000082">
                <a:lumMod val="90000"/>
              </a:srgbClr>
            </a:gs>
            <a:gs pos="0">
              <a:srgbClr val="0047FF"/>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3BB09-7991-4010-8CFA-9B0879D70D8E}" type="datetimeFigureOut">
              <a:rPr lang="en-US" smtClean="0"/>
              <a:t>6/27/2018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D028D-C408-4FF0-8A7E-B5E9B191DA34}" type="slidenum">
              <a:rPr lang="en-US" smtClean="0"/>
              <a:t>‹#›</a:t>
            </a:fld>
            <a:endParaRPr lang="en-US" dirty="0"/>
          </a:p>
        </p:txBody>
      </p:sp>
    </p:spTree>
    <p:extLst>
      <p:ext uri="{BB962C8B-B14F-4D97-AF65-F5344CB8AC3E}">
        <p14:creationId xmlns:p14="http://schemas.microsoft.com/office/powerpoint/2010/main" val="2297827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ogs.socsd.org/soms"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4684"/>
            <a:ext cx="8915400" cy="2305050"/>
          </a:xfrm>
        </p:spPr>
        <p:txBody>
          <a:bodyPr>
            <a:normAutofit/>
          </a:bodyPr>
          <a:lstStyle/>
          <a:p>
            <a:r>
              <a:rPr lang="en-US" sz="4000" b="1" dirty="0" smtClean="0">
                <a:solidFill>
                  <a:srgbClr val="C00000"/>
                </a:solidFill>
              </a:rPr>
              <a:t>It Takes a Team!</a:t>
            </a:r>
            <a:br>
              <a:rPr lang="en-US" sz="4000" b="1" dirty="0" smtClean="0">
                <a:solidFill>
                  <a:srgbClr val="C00000"/>
                </a:solidFill>
              </a:rPr>
            </a:br>
            <a:r>
              <a:rPr lang="en-US" sz="4000" b="1" i="1" dirty="0" smtClean="0">
                <a:solidFill>
                  <a:srgbClr val="C00000"/>
                </a:solidFill>
              </a:rPr>
              <a:t>Ideas to Develop a School Culture and Program to Support All Students</a:t>
            </a:r>
            <a:endParaRPr lang="en-US" sz="4000" b="1" i="1" dirty="0">
              <a:solidFill>
                <a:srgbClr val="C0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164" y="2274767"/>
            <a:ext cx="4855638" cy="2362200"/>
          </a:xfrm>
          <a:prstGeom prst="rect">
            <a:avLst/>
          </a:prstGeom>
        </p:spPr>
      </p:pic>
      <p:sp>
        <p:nvSpPr>
          <p:cNvPr id="3" name="Rectangle 2"/>
          <p:cNvSpPr/>
          <p:nvPr/>
        </p:nvSpPr>
        <p:spPr>
          <a:xfrm>
            <a:off x="160283" y="4572000"/>
            <a:ext cx="8915400" cy="2246769"/>
          </a:xfrm>
          <a:prstGeom prst="rect">
            <a:avLst/>
          </a:prstGeom>
        </p:spPr>
        <p:txBody>
          <a:bodyPr wrap="square">
            <a:spAutoFit/>
          </a:bodyPr>
          <a:lstStyle/>
          <a:p>
            <a:pPr algn="ctr"/>
            <a:r>
              <a:rPr lang="en-US" sz="2000" i="1" dirty="0">
                <a:solidFill>
                  <a:srgbClr val="C00000"/>
                </a:solidFill>
              </a:rPr>
              <a:t/>
            </a:r>
            <a:br>
              <a:rPr lang="en-US" sz="2000" i="1" dirty="0">
                <a:solidFill>
                  <a:srgbClr val="C00000"/>
                </a:solidFill>
              </a:rPr>
            </a:br>
            <a:r>
              <a:rPr lang="en-US" sz="2000" i="1" dirty="0">
                <a:solidFill>
                  <a:srgbClr val="C00000"/>
                </a:solidFill>
              </a:rPr>
              <a:t>Dr. Karen </a:t>
            </a:r>
            <a:r>
              <a:rPr lang="en-US" sz="2000" i="1" dirty="0" err="1" smtClean="0">
                <a:solidFill>
                  <a:srgbClr val="C00000"/>
                </a:solidFill>
              </a:rPr>
              <a:t>Tesik</a:t>
            </a:r>
            <a:r>
              <a:rPr lang="en-US" sz="2000" i="1" dirty="0" smtClean="0">
                <a:solidFill>
                  <a:srgbClr val="C00000"/>
                </a:solidFill>
              </a:rPr>
              <a:t>, Dr</a:t>
            </a:r>
            <a:r>
              <a:rPr lang="en-US" sz="2000" i="1" dirty="0">
                <a:solidFill>
                  <a:srgbClr val="C00000"/>
                </a:solidFill>
              </a:rPr>
              <a:t>. Chad </a:t>
            </a:r>
            <a:r>
              <a:rPr lang="en-US" sz="2000" i="1" dirty="0" smtClean="0">
                <a:solidFill>
                  <a:srgbClr val="C00000"/>
                </a:solidFill>
              </a:rPr>
              <a:t>Corey, Mr</a:t>
            </a:r>
            <a:r>
              <a:rPr lang="en-US" sz="2000" i="1" dirty="0">
                <a:solidFill>
                  <a:srgbClr val="C00000"/>
                </a:solidFill>
              </a:rPr>
              <a:t>. Michael </a:t>
            </a:r>
            <a:r>
              <a:rPr lang="en-US" sz="2000" i="1" dirty="0" smtClean="0">
                <a:solidFill>
                  <a:srgbClr val="C00000"/>
                </a:solidFill>
              </a:rPr>
              <a:t>Ryan, </a:t>
            </a:r>
          </a:p>
          <a:p>
            <a:pPr algn="ctr"/>
            <a:r>
              <a:rPr lang="en-US" sz="2000" i="1" dirty="0" smtClean="0">
                <a:solidFill>
                  <a:srgbClr val="C00000"/>
                </a:solidFill>
              </a:rPr>
              <a:t>Ms</a:t>
            </a:r>
            <a:r>
              <a:rPr lang="en-US" sz="2000" i="1" dirty="0">
                <a:solidFill>
                  <a:srgbClr val="C00000"/>
                </a:solidFill>
              </a:rPr>
              <a:t>. Christa Ann </a:t>
            </a:r>
            <a:r>
              <a:rPr lang="en-US" sz="2000" i="1" dirty="0" err="1" smtClean="0">
                <a:solidFill>
                  <a:srgbClr val="C00000"/>
                </a:solidFill>
              </a:rPr>
              <a:t>Loughran-Mellozzo</a:t>
            </a:r>
            <a:r>
              <a:rPr lang="en-US" sz="2000" i="1" dirty="0" smtClean="0">
                <a:solidFill>
                  <a:srgbClr val="C00000"/>
                </a:solidFill>
              </a:rPr>
              <a:t>, Ms</a:t>
            </a:r>
            <a:r>
              <a:rPr lang="en-US" sz="2000" i="1" dirty="0">
                <a:solidFill>
                  <a:srgbClr val="C00000"/>
                </a:solidFill>
              </a:rPr>
              <a:t>. Debra </a:t>
            </a:r>
            <a:r>
              <a:rPr lang="en-US" sz="2000" i="1" dirty="0" err="1">
                <a:solidFill>
                  <a:srgbClr val="C00000"/>
                </a:solidFill>
              </a:rPr>
              <a:t>Dituri</a:t>
            </a:r>
            <a:endParaRPr lang="en-US" sz="2000" dirty="0"/>
          </a:p>
          <a:p>
            <a:pPr algn="ctr"/>
            <a:endParaRPr lang="en-US" sz="2000" b="1" dirty="0" smtClean="0">
              <a:solidFill>
                <a:srgbClr val="C00000"/>
              </a:solidFill>
            </a:endParaRPr>
          </a:p>
          <a:p>
            <a:pPr algn="ctr"/>
            <a:r>
              <a:rPr lang="en-US" sz="2000" b="1" dirty="0" smtClean="0">
                <a:solidFill>
                  <a:srgbClr val="C00000"/>
                </a:solidFill>
              </a:rPr>
              <a:t>South </a:t>
            </a:r>
            <a:r>
              <a:rPr lang="en-US" sz="2000" b="1" dirty="0" err="1">
                <a:solidFill>
                  <a:srgbClr val="C00000"/>
                </a:solidFill>
              </a:rPr>
              <a:t>Orangetown</a:t>
            </a:r>
            <a:r>
              <a:rPr lang="en-US" sz="2000" b="1" dirty="0">
                <a:solidFill>
                  <a:srgbClr val="C00000"/>
                </a:solidFill>
              </a:rPr>
              <a:t> Middle School</a:t>
            </a:r>
          </a:p>
          <a:p>
            <a:pPr algn="ctr"/>
            <a:r>
              <a:rPr lang="en-US" sz="2000" b="1" dirty="0">
                <a:solidFill>
                  <a:srgbClr val="C00000"/>
                </a:solidFill>
              </a:rPr>
              <a:t>Blauvelt, NY</a:t>
            </a:r>
          </a:p>
          <a:p>
            <a:pPr algn="ctr"/>
            <a:r>
              <a:rPr lang="en-US" sz="2000" b="1" dirty="0" smtClean="0">
                <a:solidFill>
                  <a:srgbClr val="C00000"/>
                </a:solidFill>
                <a:hlinkClick r:id="rId3"/>
              </a:rPr>
              <a:t>blogs.socsd.org/</a:t>
            </a:r>
            <a:r>
              <a:rPr lang="en-US" sz="2000" b="1" dirty="0" err="1" smtClean="0">
                <a:solidFill>
                  <a:srgbClr val="C00000"/>
                </a:solidFill>
                <a:hlinkClick r:id="rId3"/>
              </a:rPr>
              <a:t>soms</a:t>
            </a:r>
            <a:endParaRPr lang="en-US" sz="2000" b="1" dirty="0">
              <a:solidFill>
                <a:srgbClr val="C00000"/>
              </a:solidFill>
            </a:endParaRPr>
          </a:p>
        </p:txBody>
      </p:sp>
    </p:spTree>
    <p:extLst>
      <p:ext uri="{BB962C8B-B14F-4D97-AF65-F5344CB8AC3E}">
        <p14:creationId xmlns:p14="http://schemas.microsoft.com/office/powerpoint/2010/main" val="574569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Rectangle 1"/>
          <p:cNvSpPr/>
          <p:nvPr/>
        </p:nvSpPr>
        <p:spPr>
          <a:xfrm>
            <a:off x="228600" y="304800"/>
            <a:ext cx="8839200" cy="2123658"/>
          </a:xfrm>
          <a:prstGeom prst="rect">
            <a:avLst/>
          </a:prstGeom>
        </p:spPr>
        <p:txBody>
          <a:bodyPr wrap="square">
            <a:spAutoFit/>
          </a:bodyPr>
          <a:lstStyle/>
          <a:p>
            <a:pPr algn="ctr"/>
            <a:r>
              <a:rPr lang="en-US" sz="4000" b="1" dirty="0" smtClean="0">
                <a:solidFill>
                  <a:srgbClr val="C00000"/>
                </a:solidFill>
              </a:rPr>
              <a:t>3 Tiers to Response to Intervention</a:t>
            </a:r>
          </a:p>
          <a:p>
            <a:pPr algn="ctr"/>
            <a:endParaRPr lang="en-US" sz="2000" b="1" dirty="0" smtClean="0">
              <a:solidFill>
                <a:srgbClr val="FFFF00"/>
              </a:solidFill>
            </a:endParaRPr>
          </a:p>
          <a:p>
            <a:r>
              <a:rPr lang="en-US" sz="2400" b="1" dirty="0" smtClean="0">
                <a:solidFill>
                  <a:schemeClr val="bg1"/>
                </a:solidFill>
              </a:rPr>
              <a:t>Tier I:  	Interventions are common and can be offered to all students.  These strategies are researched based and allow for the child to reach success</a:t>
            </a:r>
            <a:r>
              <a:rPr lang="en-US" sz="2400" b="1" dirty="0">
                <a:solidFill>
                  <a:schemeClr val="bg1"/>
                </a:solidFill>
              </a:rPr>
              <a:t> </a:t>
            </a:r>
            <a:r>
              <a:rPr lang="en-US" sz="2400" b="1" dirty="0" smtClean="0">
                <a:solidFill>
                  <a:schemeClr val="bg1"/>
                </a:solidFill>
              </a:rPr>
              <a:t>in the classroom.</a:t>
            </a:r>
            <a:endParaRPr lang="en-US" sz="2400" b="1" dirty="0">
              <a:solidFill>
                <a:schemeClr val="bg1"/>
              </a:solidFill>
            </a:endParaRPr>
          </a:p>
        </p:txBody>
      </p:sp>
      <p:sp>
        <p:nvSpPr>
          <p:cNvPr id="3" name="Rectangle 2"/>
          <p:cNvSpPr/>
          <p:nvPr/>
        </p:nvSpPr>
        <p:spPr>
          <a:xfrm>
            <a:off x="228600" y="2590800"/>
            <a:ext cx="8763000" cy="3108543"/>
          </a:xfrm>
          <a:prstGeom prst="rect">
            <a:avLst/>
          </a:prstGeom>
        </p:spPr>
        <p:txBody>
          <a:bodyPr wrap="square">
            <a:spAutoFit/>
          </a:bodyPr>
          <a:lstStyle/>
          <a:p>
            <a:r>
              <a:rPr lang="en-US" sz="2800" dirty="0" smtClean="0">
                <a:solidFill>
                  <a:srgbClr val="C00000"/>
                </a:solidFill>
              </a:rPr>
              <a:t>Examples:</a:t>
            </a:r>
          </a:p>
          <a:p>
            <a:pPr marL="342900" indent="-342900">
              <a:buFont typeface="Wingdings" panose="05000000000000000000" pitchFamily="2" charset="2"/>
              <a:buChar char="ü"/>
            </a:pPr>
            <a:r>
              <a:rPr lang="en-US" sz="2800" dirty="0" smtClean="0">
                <a:solidFill>
                  <a:srgbClr val="C00000"/>
                </a:solidFill>
              </a:rPr>
              <a:t>Differentiated Instruction</a:t>
            </a:r>
          </a:p>
          <a:p>
            <a:pPr marL="342900" indent="-342900">
              <a:buFont typeface="Wingdings" panose="05000000000000000000" pitchFamily="2" charset="2"/>
              <a:buChar char="ü"/>
            </a:pPr>
            <a:r>
              <a:rPr lang="en-US" sz="2800" dirty="0" smtClean="0">
                <a:solidFill>
                  <a:srgbClr val="C00000"/>
                </a:solidFill>
              </a:rPr>
              <a:t>Best Practices</a:t>
            </a:r>
          </a:p>
          <a:p>
            <a:pPr marL="342900" indent="-342900">
              <a:buFont typeface="Wingdings" panose="05000000000000000000" pitchFamily="2" charset="2"/>
              <a:buChar char="ü"/>
            </a:pPr>
            <a:r>
              <a:rPr lang="en-US" sz="2800" dirty="0" smtClean="0">
                <a:solidFill>
                  <a:srgbClr val="C00000"/>
                </a:solidFill>
              </a:rPr>
              <a:t>Progress Monitoring</a:t>
            </a:r>
          </a:p>
          <a:p>
            <a:pPr marL="342900" indent="-342900">
              <a:buFont typeface="Wingdings" panose="05000000000000000000" pitchFamily="2" charset="2"/>
              <a:buChar char="ü"/>
            </a:pPr>
            <a:r>
              <a:rPr lang="en-US" sz="2800" dirty="0" smtClean="0">
                <a:solidFill>
                  <a:srgbClr val="C00000"/>
                </a:solidFill>
              </a:rPr>
              <a:t>Parental Involvement</a:t>
            </a:r>
          </a:p>
          <a:p>
            <a:pPr marL="342900" indent="-342900">
              <a:buFont typeface="Wingdings" panose="05000000000000000000" pitchFamily="2" charset="2"/>
              <a:buChar char="ü"/>
            </a:pPr>
            <a:r>
              <a:rPr lang="en-US" sz="2800" dirty="0" smtClean="0">
                <a:solidFill>
                  <a:srgbClr val="C00000"/>
                </a:solidFill>
              </a:rPr>
              <a:t>Standards Based Math Program (ALEX)</a:t>
            </a:r>
          </a:p>
          <a:p>
            <a:pPr marL="342900" indent="-342900">
              <a:buFont typeface="Wingdings" panose="05000000000000000000" pitchFamily="2" charset="2"/>
              <a:buChar char="ü"/>
            </a:pPr>
            <a:r>
              <a:rPr lang="en-US" sz="2800" dirty="0" smtClean="0">
                <a:solidFill>
                  <a:srgbClr val="C00000"/>
                </a:solidFill>
              </a:rPr>
              <a:t>Social Emotional Assistance (Guidance/Social Worker)</a:t>
            </a:r>
          </a:p>
        </p:txBody>
      </p:sp>
    </p:spTree>
    <p:extLst>
      <p:ext uri="{BB962C8B-B14F-4D97-AF65-F5344CB8AC3E}">
        <p14:creationId xmlns:p14="http://schemas.microsoft.com/office/powerpoint/2010/main" val="2071724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Rectangle 1"/>
          <p:cNvSpPr/>
          <p:nvPr/>
        </p:nvSpPr>
        <p:spPr>
          <a:xfrm>
            <a:off x="990600" y="1276106"/>
            <a:ext cx="7239000" cy="1200329"/>
          </a:xfrm>
          <a:prstGeom prst="rect">
            <a:avLst/>
          </a:prstGeom>
        </p:spPr>
        <p:txBody>
          <a:bodyPr wrap="square">
            <a:spAutoFit/>
          </a:bodyPr>
          <a:lstStyle/>
          <a:p>
            <a:r>
              <a:rPr lang="en-US" sz="2400" b="1" dirty="0" smtClean="0">
                <a:solidFill>
                  <a:schemeClr val="bg1"/>
                </a:solidFill>
              </a:rPr>
              <a:t>Tier II: 	If a student does not make adequate progress 	with Tier I strategies, more intensive services 	and interventions may be needed.	</a:t>
            </a:r>
            <a:endParaRPr lang="en-US" sz="2400" b="1" dirty="0">
              <a:solidFill>
                <a:schemeClr val="bg1"/>
              </a:solidFill>
            </a:endParaRPr>
          </a:p>
        </p:txBody>
      </p:sp>
      <p:sp>
        <p:nvSpPr>
          <p:cNvPr id="3" name="Rectangle 2"/>
          <p:cNvSpPr/>
          <p:nvPr/>
        </p:nvSpPr>
        <p:spPr>
          <a:xfrm>
            <a:off x="457200" y="2590800"/>
            <a:ext cx="7258603" cy="3816429"/>
          </a:xfrm>
          <a:prstGeom prst="rect">
            <a:avLst/>
          </a:prstGeom>
        </p:spPr>
        <p:txBody>
          <a:bodyPr wrap="square">
            <a:spAutoFit/>
          </a:bodyPr>
          <a:lstStyle/>
          <a:p>
            <a:r>
              <a:rPr lang="en-US" sz="2800" dirty="0" smtClean="0">
                <a:solidFill>
                  <a:srgbClr val="C00000"/>
                </a:solidFill>
              </a:rPr>
              <a:t>Examples:</a:t>
            </a:r>
          </a:p>
          <a:p>
            <a:pPr marL="342900" indent="-342900">
              <a:buFont typeface="Wingdings" panose="05000000000000000000" pitchFamily="2" charset="2"/>
              <a:buChar char="ü"/>
            </a:pPr>
            <a:r>
              <a:rPr lang="en-US" sz="2800" dirty="0" smtClean="0">
                <a:solidFill>
                  <a:srgbClr val="C00000"/>
                </a:solidFill>
              </a:rPr>
              <a:t>Supplemental support (Wilson Reading)</a:t>
            </a:r>
          </a:p>
          <a:p>
            <a:pPr marL="342900" indent="-342900">
              <a:buFont typeface="Wingdings" panose="05000000000000000000" pitchFamily="2" charset="2"/>
              <a:buChar char="ü"/>
            </a:pPr>
            <a:r>
              <a:rPr lang="en-US" sz="2800" dirty="0" smtClean="0">
                <a:solidFill>
                  <a:srgbClr val="C00000"/>
                </a:solidFill>
              </a:rPr>
              <a:t>Use of technology to facilitate learning</a:t>
            </a:r>
          </a:p>
          <a:p>
            <a:pPr marL="342900" indent="-342900">
              <a:buFont typeface="Wingdings" panose="05000000000000000000" pitchFamily="2" charset="2"/>
              <a:buChar char="ü"/>
            </a:pPr>
            <a:r>
              <a:rPr lang="en-US" sz="2800" dirty="0" smtClean="0">
                <a:solidFill>
                  <a:srgbClr val="C00000"/>
                </a:solidFill>
              </a:rPr>
              <a:t>Learning Styles</a:t>
            </a:r>
          </a:p>
          <a:p>
            <a:pPr marL="342900" indent="-342900">
              <a:buFont typeface="Wingdings" panose="05000000000000000000" pitchFamily="2" charset="2"/>
              <a:buChar char="ü"/>
            </a:pPr>
            <a:r>
              <a:rPr lang="en-US" sz="2800" dirty="0" smtClean="0">
                <a:solidFill>
                  <a:srgbClr val="C00000"/>
                </a:solidFill>
              </a:rPr>
              <a:t>Multiple Intelligence Theory</a:t>
            </a:r>
          </a:p>
          <a:p>
            <a:pPr marL="342900" indent="-342900">
              <a:buFont typeface="Wingdings" panose="05000000000000000000" pitchFamily="2" charset="2"/>
              <a:buChar char="ü"/>
            </a:pPr>
            <a:r>
              <a:rPr lang="en-US" sz="2800" dirty="0" smtClean="0">
                <a:solidFill>
                  <a:srgbClr val="C00000"/>
                </a:solidFill>
              </a:rPr>
              <a:t>Homework Help</a:t>
            </a:r>
          </a:p>
          <a:p>
            <a:pPr marL="342900" indent="-342900">
              <a:buFont typeface="Wingdings" panose="05000000000000000000" pitchFamily="2" charset="2"/>
              <a:buChar char="ü"/>
            </a:pPr>
            <a:r>
              <a:rPr lang="en-US" sz="2800" dirty="0" smtClean="0">
                <a:solidFill>
                  <a:srgbClr val="C00000"/>
                </a:solidFill>
              </a:rPr>
              <a:t>Enhancements </a:t>
            </a:r>
          </a:p>
          <a:p>
            <a:pPr marL="342900" indent="-342900">
              <a:buFont typeface="Wingdings" panose="05000000000000000000" pitchFamily="2" charset="2"/>
              <a:buChar char="ü"/>
            </a:pPr>
            <a:r>
              <a:rPr lang="en-US" sz="2800" dirty="0" smtClean="0">
                <a:solidFill>
                  <a:srgbClr val="C00000"/>
                </a:solidFill>
              </a:rPr>
              <a:t>STAR</a:t>
            </a:r>
          </a:p>
          <a:p>
            <a:endParaRPr lang="en-US" b="1" dirty="0" smtClean="0">
              <a:solidFill>
                <a:srgbClr val="FFFF00"/>
              </a:solidFill>
            </a:endParaRPr>
          </a:p>
        </p:txBody>
      </p:sp>
      <p:sp>
        <p:nvSpPr>
          <p:cNvPr id="4" name="Rectangle 3"/>
          <p:cNvSpPr/>
          <p:nvPr/>
        </p:nvSpPr>
        <p:spPr>
          <a:xfrm>
            <a:off x="228600" y="345216"/>
            <a:ext cx="8839199" cy="707886"/>
          </a:xfrm>
          <a:prstGeom prst="rect">
            <a:avLst/>
          </a:prstGeom>
        </p:spPr>
        <p:txBody>
          <a:bodyPr wrap="square">
            <a:spAutoFit/>
          </a:bodyPr>
          <a:lstStyle/>
          <a:p>
            <a:pPr algn="ctr"/>
            <a:r>
              <a:rPr lang="en-US" sz="4000" b="1" dirty="0">
                <a:solidFill>
                  <a:srgbClr val="C00000"/>
                </a:solidFill>
              </a:rPr>
              <a:t>3 Tiers to Response to Intervention</a:t>
            </a:r>
          </a:p>
        </p:txBody>
      </p:sp>
    </p:spTree>
    <p:extLst>
      <p:ext uri="{BB962C8B-B14F-4D97-AF65-F5344CB8AC3E}">
        <p14:creationId xmlns:p14="http://schemas.microsoft.com/office/powerpoint/2010/main" val="3855334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Rectangle 1"/>
          <p:cNvSpPr/>
          <p:nvPr/>
        </p:nvSpPr>
        <p:spPr>
          <a:xfrm>
            <a:off x="1066800" y="1447800"/>
            <a:ext cx="7086600" cy="1200329"/>
          </a:xfrm>
          <a:prstGeom prst="rect">
            <a:avLst/>
          </a:prstGeom>
        </p:spPr>
        <p:txBody>
          <a:bodyPr wrap="square">
            <a:spAutoFit/>
          </a:bodyPr>
          <a:lstStyle/>
          <a:p>
            <a:r>
              <a:rPr lang="en-US" sz="2400" b="1" dirty="0" smtClean="0">
                <a:solidFill>
                  <a:schemeClr val="bg1"/>
                </a:solidFill>
              </a:rPr>
              <a:t>Tier III:	For students who do not adequately respond 	to the targeted interventions in Tier II, there 	are additional services we can provide. </a:t>
            </a:r>
          </a:p>
        </p:txBody>
      </p:sp>
      <p:sp>
        <p:nvSpPr>
          <p:cNvPr id="3" name="Rectangle 2"/>
          <p:cNvSpPr/>
          <p:nvPr/>
        </p:nvSpPr>
        <p:spPr>
          <a:xfrm>
            <a:off x="1143000" y="2743200"/>
            <a:ext cx="6934200" cy="2677656"/>
          </a:xfrm>
          <a:prstGeom prst="rect">
            <a:avLst/>
          </a:prstGeom>
        </p:spPr>
        <p:txBody>
          <a:bodyPr wrap="square">
            <a:spAutoFit/>
          </a:bodyPr>
          <a:lstStyle/>
          <a:p>
            <a:r>
              <a:rPr lang="en-US" sz="2800" dirty="0" smtClean="0">
                <a:solidFill>
                  <a:srgbClr val="C00000"/>
                </a:solidFill>
              </a:rPr>
              <a:t>Examples:</a:t>
            </a:r>
          </a:p>
          <a:p>
            <a:pPr marL="285750" indent="-285750">
              <a:buFont typeface="Wingdings" panose="05000000000000000000" pitchFamily="2" charset="2"/>
              <a:buChar char="ü"/>
            </a:pPr>
            <a:r>
              <a:rPr lang="en-US" sz="2800" dirty="0" smtClean="0">
                <a:solidFill>
                  <a:srgbClr val="C00000"/>
                </a:solidFill>
              </a:rPr>
              <a:t>More time in Enhancements</a:t>
            </a:r>
          </a:p>
          <a:p>
            <a:pPr marL="285750" indent="-285750">
              <a:buFont typeface="Wingdings" panose="05000000000000000000" pitchFamily="2" charset="2"/>
              <a:buChar char="ü"/>
            </a:pPr>
            <a:r>
              <a:rPr lang="en-US" sz="2800" dirty="0" smtClean="0">
                <a:solidFill>
                  <a:srgbClr val="C00000"/>
                </a:solidFill>
              </a:rPr>
              <a:t>Learning Center with the RTI Team</a:t>
            </a:r>
          </a:p>
          <a:p>
            <a:pPr marL="285750" indent="-285750">
              <a:buFont typeface="Wingdings" panose="05000000000000000000" pitchFamily="2" charset="2"/>
              <a:buChar char="ü"/>
            </a:pPr>
            <a:r>
              <a:rPr lang="en-US" sz="2800" dirty="0" smtClean="0">
                <a:solidFill>
                  <a:srgbClr val="C00000"/>
                </a:solidFill>
              </a:rPr>
              <a:t>RTI Push-In</a:t>
            </a:r>
          </a:p>
          <a:p>
            <a:pPr marL="285750" indent="-285750">
              <a:buFont typeface="Wingdings" panose="05000000000000000000" pitchFamily="2" charset="2"/>
              <a:buChar char="ü"/>
            </a:pPr>
            <a:r>
              <a:rPr lang="en-US" sz="2800" dirty="0" smtClean="0">
                <a:solidFill>
                  <a:srgbClr val="C00000"/>
                </a:solidFill>
              </a:rPr>
              <a:t>After School Institutes</a:t>
            </a:r>
          </a:p>
          <a:p>
            <a:pPr marL="285750" indent="-285750">
              <a:buFont typeface="Wingdings" panose="05000000000000000000" pitchFamily="2" charset="2"/>
              <a:buChar char="ü"/>
            </a:pPr>
            <a:r>
              <a:rPr lang="en-US" sz="2800" dirty="0" smtClean="0">
                <a:solidFill>
                  <a:srgbClr val="C00000"/>
                </a:solidFill>
              </a:rPr>
              <a:t>Counseling with 1:1 School Psychologist</a:t>
            </a:r>
          </a:p>
        </p:txBody>
      </p:sp>
      <p:sp>
        <p:nvSpPr>
          <p:cNvPr id="4" name="Rectangle 3"/>
          <p:cNvSpPr/>
          <p:nvPr/>
        </p:nvSpPr>
        <p:spPr>
          <a:xfrm>
            <a:off x="990600" y="5515927"/>
            <a:ext cx="6934200" cy="1323439"/>
          </a:xfrm>
          <a:prstGeom prst="rect">
            <a:avLst/>
          </a:prstGeom>
        </p:spPr>
        <p:txBody>
          <a:bodyPr wrap="square">
            <a:spAutoFit/>
          </a:bodyPr>
          <a:lstStyle/>
          <a:p>
            <a:r>
              <a:rPr lang="en-US" sz="2000" b="1" dirty="0" smtClean="0">
                <a:solidFill>
                  <a:schemeClr val="bg1"/>
                </a:solidFill>
              </a:rPr>
              <a:t>If the interventions are  not successful, he/she is referred to the Child Study Team.  The CST can make further recommendations to the RTI team or look to pursue services through Special Education.</a:t>
            </a:r>
            <a:endParaRPr lang="en-US" sz="2000" b="1" dirty="0">
              <a:solidFill>
                <a:schemeClr val="bg1"/>
              </a:solidFill>
            </a:endParaRPr>
          </a:p>
        </p:txBody>
      </p:sp>
      <p:sp>
        <p:nvSpPr>
          <p:cNvPr id="5" name="Rectangle 4"/>
          <p:cNvSpPr/>
          <p:nvPr/>
        </p:nvSpPr>
        <p:spPr>
          <a:xfrm>
            <a:off x="152400" y="533400"/>
            <a:ext cx="8915400" cy="707886"/>
          </a:xfrm>
          <a:prstGeom prst="rect">
            <a:avLst/>
          </a:prstGeom>
        </p:spPr>
        <p:txBody>
          <a:bodyPr wrap="square">
            <a:spAutoFit/>
          </a:bodyPr>
          <a:lstStyle/>
          <a:p>
            <a:pPr algn="ctr"/>
            <a:r>
              <a:rPr lang="en-US" sz="4000" b="1" dirty="0">
                <a:solidFill>
                  <a:srgbClr val="C00000"/>
                </a:solidFill>
              </a:rPr>
              <a:t>3 Tiers to Response to Intervention</a:t>
            </a:r>
          </a:p>
        </p:txBody>
      </p:sp>
    </p:spTree>
    <p:extLst>
      <p:ext uri="{BB962C8B-B14F-4D97-AF65-F5344CB8AC3E}">
        <p14:creationId xmlns:p14="http://schemas.microsoft.com/office/powerpoint/2010/main" val="1266558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rgbClr val="C00000"/>
                </a:solidFill>
              </a:rPr>
              <a:t>Child Study Team (CST)</a:t>
            </a:r>
            <a:endParaRPr lang="en-US" sz="4000" b="1" dirty="0">
              <a:solidFill>
                <a:srgbClr val="C00000"/>
              </a:solidFill>
            </a:endParaRPr>
          </a:p>
        </p:txBody>
      </p:sp>
      <p:sp>
        <p:nvSpPr>
          <p:cNvPr id="7" name="Content Placeholder 6"/>
          <p:cNvSpPr>
            <a:spLocks noGrp="1"/>
          </p:cNvSpPr>
          <p:nvPr>
            <p:ph sz="half" idx="1"/>
          </p:nvPr>
        </p:nvSpPr>
        <p:spPr>
          <a:xfrm>
            <a:off x="457200" y="1600200"/>
            <a:ext cx="4038600" cy="4876800"/>
          </a:xfrm>
        </p:spPr>
        <p:txBody>
          <a:bodyPr>
            <a:noAutofit/>
          </a:bodyPr>
          <a:lstStyle/>
          <a:p>
            <a:pPr marL="0" indent="0">
              <a:buNone/>
            </a:pPr>
            <a:r>
              <a:rPr lang="en-US" sz="2000" dirty="0" smtClean="0">
                <a:solidFill>
                  <a:srgbClr val="C00000"/>
                </a:solidFill>
              </a:rPr>
              <a:t>The goal of the CST is to determine whether or not a child is eligible for Special Education Services or to evaluate current placement and programs of all currently classified students.</a:t>
            </a:r>
          </a:p>
          <a:p>
            <a:pPr marL="0" indent="0">
              <a:buNone/>
            </a:pPr>
            <a:endParaRPr lang="en-US" sz="2000" dirty="0">
              <a:solidFill>
                <a:srgbClr val="C00000"/>
              </a:solidFill>
            </a:endParaRPr>
          </a:p>
          <a:p>
            <a:pPr marL="0" indent="0">
              <a:buNone/>
            </a:pPr>
            <a:r>
              <a:rPr lang="en-US" sz="2000" dirty="0" smtClean="0">
                <a:solidFill>
                  <a:srgbClr val="C00000"/>
                </a:solidFill>
              </a:rPr>
              <a:t>The CST is comprised of:</a:t>
            </a:r>
          </a:p>
          <a:p>
            <a:pPr>
              <a:buFont typeface="Wingdings" panose="05000000000000000000" pitchFamily="2" charset="2"/>
              <a:buChar char="ü"/>
            </a:pPr>
            <a:r>
              <a:rPr lang="en-US" sz="2000" dirty="0" smtClean="0">
                <a:solidFill>
                  <a:srgbClr val="C00000"/>
                </a:solidFill>
              </a:rPr>
              <a:t>School Psychologists</a:t>
            </a:r>
          </a:p>
          <a:p>
            <a:pPr>
              <a:buFont typeface="Wingdings" panose="05000000000000000000" pitchFamily="2" charset="2"/>
              <a:buChar char="ü"/>
            </a:pPr>
            <a:r>
              <a:rPr lang="en-US" sz="2000" dirty="0" smtClean="0">
                <a:solidFill>
                  <a:srgbClr val="C00000"/>
                </a:solidFill>
              </a:rPr>
              <a:t>Guidance Counselors</a:t>
            </a:r>
          </a:p>
          <a:p>
            <a:pPr>
              <a:buFont typeface="Wingdings" panose="05000000000000000000" pitchFamily="2" charset="2"/>
              <a:buChar char="ü"/>
            </a:pPr>
            <a:r>
              <a:rPr lang="en-US" sz="2000" dirty="0" smtClean="0">
                <a:solidFill>
                  <a:srgbClr val="C00000"/>
                </a:solidFill>
              </a:rPr>
              <a:t>Administration</a:t>
            </a:r>
          </a:p>
          <a:p>
            <a:pPr>
              <a:buFont typeface="Wingdings" panose="05000000000000000000" pitchFamily="2" charset="2"/>
              <a:buChar char="ü"/>
            </a:pPr>
            <a:r>
              <a:rPr lang="en-US" sz="2000" dirty="0" smtClean="0">
                <a:solidFill>
                  <a:srgbClr val="C00000"/>
                </a:solidFill>
              </a:rPr>
              <a:t>Special Education Teachers</a:t>
            </a:r>
          </a:p>
          <a:p>
            <a:pPr>
              <a:buFont typeface="Wingdings" panose="05000000000000000000" pitchFamily="2" charset="2"/>
              <a:buChar char="ü"/>
            </a:pPr>
            <a:r>
              <a:rPr lang="en-US" sz="2000" dirty="0" smtClean="0">
                <a:solidFill>
                  <a:srgbClr val="C00000"/>
                </a:solidFill>
              </a:rPr>
              <a:t>Speech &amp; Language Pathologists</a:t>
            </a:r>
          </a:p>
          <a:p>
            <a:pPr>
              <a:buFont typeface="Wingdings" panose="05000000000000000000" pitchFamily="2" charset="2"/>
              <a:buChar char="ü"/>
            </a:pPr>
            <a:r>
              <a:rPr lang="en-US" sz="2000" dirty="0" smtClean="0">
                <a:solidFill>
                  <a:srgbClr val="C00000"/>
                </a:solidFill>
              </a:rPr>
              <a:t>Other Professionals as needed</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29200" y="1828800"/>
            <a:ext cx="3014662" cy="411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5716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000" b="1" dirty="0" smtClean="0">
                <a:solidFill>
                  <a:srgbClr val="C00000"/>
                </a:solidFill>
              </a:rPr>
              <a:t>CST</a:t>
            </a:r>
            <a:r>
              <a:rPr lang="en-US" sz="4000" b="1" dirty="0">
                <a:solidFill>
                  <a:srgbClr val="C00000"/>
                </a:solidFill>
              </a:rPr>
              <a:t> </a:t>
            </a:r>
            <a:r>
              <a:rPr lang="en-US" sz="4000" b="1" dirty="0" smtClean="0">
                <a:solidFill>
                  <a:srgbClr val="C00000"/>
                </a:solidFill>
              </a:rPr>
              <a:t>Process</a:t>
            </a:r>
            <a:endParaRPr lang="en-US" sz="4000" b="1" dirty="0">
              <a:solidFill>
                <a:srgbClr val="C00000"/>
              </a:solidFill>
            </a:endParaRPr>
          </a:p>
        </p:txBody>
      </p:sp>
      <p:sp>
        <p:nvSpPr>
          <p:cNvPr id="7" name="Content Placeholder 6"/>
          <p:cNvSpPr>
            <a:spLocks noGrp="1"/>
          </p:cNvSpPr>
          <p:nvPr>
            <p:ph sz="half" idx="4294967295"/>
          </p:nvPr>
        </p:nvSpPr>
        <p:spPr>
          <a:xfrm>
            <a:off x="304800" y="1600200"/>
            <a:ext cx="8763000" cy="4525963"/>
          </a:xfrm>
        </p:spPr>
        <p:txBody>
          <a:bodyPr>
            <a:normAutofit/>
          </a:bodyPr>
          <a:lstStyle/>
          <a:p>
            <a:pPr marL="0" indent="0">
              <a:buNone/>
            </a:pPr>
            <a:r>
              <a:rPr lang="en-US" dirty="0" smtClean="0">
                <a:solidFill>
                  <a:srgbClr val="C00000"/>
                </a:solidFill>
              </a:rPr>
              <a:t>Student is referred to the CST:</a:t>
            </a:r>
          </a:p>
          <a:p>
            <a:pPr marL="514350" indent="-514350">
              <a:buFont typeface="+mj-lt"/>
              <a:buAutoNum type="arabicPeriod"/>
            </a:pPr>
            <a:r>
              <a:rPr lang="en-US" sz="2800" dirty="0" smtClean="0">
                <a:solidFill>
                  <a:srgbClr val="C00000"/>
                </a:solidFill>
              </a:rPr>
              <a:t>An RTI Student is referred by the RTI Committee</a:t>
            </a:r>
          </a:p>
          <a:p>
            <a:pPr marL="514350" indent="-514350">
              <a:buFont typeface="+mj-lt"/>
              <a:buAutoNum type="arabicPeriod"/>
            </a:pPr>
            <a:r>
              <a:rPr lang="en-US" sz="2800" dirty="0" smtClean="0">
                <a:solidFill>
                  <a:srgbClr val="C00000"/>
                </a:solidFill>
              </a:rPr>
              <a:t>A Special Ed Student is referred by their case manager</a:t>
            </a:r>
          </a:p>
          <a:p>
            <a:pPr marL="514350" indent="-514350">
              <a:buFont typeface="+mj-lt"/>
              <a:buAutoNum type="arabicPeriod"/>
            </a:pPr>
            <a:r>
              <a:rPr lang="en-US" sz="2800" dirty="0" smtClean="0">
                <a:solidFill>
                  <a:srgbClr val="C00000"/>
                </a:solidFill>
              </a:rPr>
              <a:t>A parent requesting initial testing for their child to receive services (504/IEP)</a:t>
            </a:r>
          </a:p>
        </p:txBody>
      </p:sp>
    </p:spTree>
    <p:extLst>
      <p:ext uri="{BB962C8B-B14F-4D97-AF65-F5344CB8AC3E}">
        <p14:creationId xmlns:p14="http://schemas.microsoft.com/office/powerpoint/2010/main" val="1010875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4000" b="1" dirty="0" smtClean="0">
                <a:solidFill>
                  <a:srgbClr val="C00000"/>
                </a:solidFill>
              </a:rPr>
              <a:t>CST Meeting Protocol</a:t>
            </a:r>
            <a:endParaRPr lang="en-US" sz="4000" b="1" dirty="0">
              <a:solidFill>
                <a:srgbClr val="C00000"/>
              </a:solidFill>
            </a:endParaRPr>
          </a:p>
        </p:txBody>
      </p:sp>
      <p:sp>
        <p:nvSpPr>
          <p:cNvPr id="3" name="Rectangle 2"/>
          <p:cNvSpPr/>
          <p:nvPr/>
        </p:nvSpPr>
        <p:spPr>
          <a:xfrm>
            <a:off x="1447800" y="1676400"/>
            <a:ext cx="6324600" cy="3693319"/>
          </a:xfrm>
          <a:prstGeom prst="rect">
            <a:avLst/>
          </a:prstGeom>
        </p:spPr>
        <p:txBody>
          <a:bodyPr wrap="square">
            <a:spAutoFit/>
          </a:bodyPr>
          <a:lstStyle/>
          <a:p>
            <a:pPr marL="342900" indent="-342900">
              <a:buFont typeface="Wingdings" panose="05000000000000000000" pitchFamily="2" charset="2"/>
              <a:buChar char="ü"/>
            </a:pPr>
            <a:r>
              <a:rPr lang="en-US" sz="2400" dirty="0" smtClean="0">
                <a:solidFill>
                  <a:srgbClr val="C00000"/>
                </a:solidFill>
              </a:rPr>
              <a:t>Summary of the Case by Presenting teacher</a:t>
            </a:r>
          </a:p>
          <a:p>
            <a:pPr marL="342900" indent="-342900">
              <a:buFont typeface="Wingdings" panose="05000000000000000000" pitchFamily="2" charset="2"/>
              <a:buChar char="ü"/>
            </a:pPr>
            <a:r>
              <a:rPr lang="en-US" sz="2400" dirty="0" smtClean="0">
                <a:solidFill>
                  <a:srgbClr val="C00000"/>
                </a:solidFill>
              </a:rPr>
              <a:t>Clarifying questions</a:t>
            </a:r>
          </a:p>
          <a:p>
            <a:pPr marL="342900" indent="-342900">
              <a:buFont typeface="Wingdings" panose="05000000000000000000" pitchFamily="2" charset="2"/>
              <a:buChar char="ü"/>
            </a:pPr>
            <a:r>
              <a:rPr lang="en-US" sz="2400" dirty="0" smtClean="0">
                <a:solidFill>
                  <a:srgbClr val="C00000"/>
                </a:solidFill>
              </a:rPr>
              <a:t>“Digging in” Discussion</a:t>
            </a:r>
          </a:p>
          <a:p>
            <a:pPr marL="342900" indent="-342900">
              <a:buFont typeface="Wingdings" panose="05000000000000000000" pitchFamily="2" charset="2"/>
              <a:buChar char="ü"/>
            </a:pPr>
            <a:r>
              <a:rPr lang="en-US" sz="2400" dirty="0" smtClean="0">
                <a:solidFill>
                  <a:srgbClr val="C00000"/>
                </a:solidFill>
              </a:rPr>
              <a:t>Reflection</a:t>
            </a:r>
          </a:p>
          <a:p>
            <a:pPr marL="342900" indent="-342900">
              <a:buFont typeface="Wingdings" panose="05000000000000000000" pitchFamily="2" charset="2"/>
              <a:buChar char="ü"/>
            </a:pPr>
            <a:r>
              <a:rPr lang="en-US" sz="2400" dirty="0" smtClean="0">
                <a:solidFill>
                  <a:srgbClr val="C00000"/>
                </a:solidFill>
              </a:rPr>
              <a:t>Team Brainstorm</a:t>
            </a:r>
          </a:p>
          <a:p>
            <a:pPr marL="342900" indent="-342900">
              <a:buFont typeface="Wingdings" panose="05000000000000000000" pitchFamily="2" charset="2"/>
              <a:buChar char="ü"/>
            </a:pPr>
            <a:r>
              <a:rPr lang="en-US" sz="2400" dirty="0" smtClean="0">
                <a:solidFill>
                  <a:srgbClr val="C00000"/>
                </a:solidFill>
              </a:rPr>
              <a:t>Making a Plan</a:t>
            </a:r>
          </a:p>
          <a:p>
            <a:pPr marL="342900" indent="-342900">
              <a:buFont typeface="Wingdings" panose="05000000000000000000" pitchFamily="2" charset="2"/>
              <a:buChar char="ü"/>
            </a:pPr>
            <a:r>
              <a:rPr lang="en-US" sz="2400" dirty="0" smtClean="0">
                <a:solidFill>
                  <a:srgbClr val="C00000"/>
                </a:solidFill>
              </a:rPr>
              <a:t>Debriefing</a:t>
            </a:r>
          </a:p>
          <a:p>
            <a:pPr marL="342900" indent="-342900">
              <a:buFont typeface="Wingdings" panose="05000000000000000000" pitchFamily="2" charset="2"/>
              <a:buChar char="ü"/>
            </a:pPr>
            <a:r>
              <a:rPr lang="en-US" sz="2400" dirty="0" smtClean="0">
                <a:solidFill>
                  <a:srgbClr val="C00000"/>
                </a:solidFill>
              </a:rPr>
              <a:t>Follow Up Meeting</a:t>
            </a:r>
          </a:p>
          <a:p>
            <a:pPr marL="342900" indent="-342900">
              <a:buFont typeface="Wingdings" panose="05000000000000000000" pitchFamily="2" charset="2"/>
              <a:buChar char="ü"/>
            </a:pPr>
            <a:r>
              <a:rPr lang="en-US" sz="2400" dirty="0" smtClean="0">
                <a:solidFill>
                  <a:srgbClr val="C00000"/>
                </a:solidFill>
              </a:rPr>
              <a:t>Data Review</a:t>
            </a:r>
          </a:p>
          <a:p>
            <a:endParaRPr lang="en-US" dirty="0"/>
          </a:p>
        </p:txBody>
      </p:sp>
    </p:spTree>
    <p:extLst>
      <p:ext uri="{BB962C8B-B14F-4D97-AF65-F5344CB8AC3E}">
        <p14:creationId xmlns:p14="http://schemas.microsoft.com/office/powerpoint/2010/main" val="1303411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09600" y="1676400"/>
            <a:ext cx="8229600" cy="2895600"/>
          </a:xfrm>
        </p:spPr>
        <p:txBody>
          <a:bodyPr>
            <a:noAutofit/>
          </a:bodyPr>
          <a:lstStyle/>
          <a:p>
            <a:pPr algn="l"/>
            <a:r>
              <a:rPr lang="en-US" sz="3200" dirty="0" smtClean="0">
                <a:solidFill>
                  <a:srgbClr val="C00000"/>
                </a:solidFill>
              </a:rPr>
              <a:t>All</a:t>
            </a:r>
            <a:r>
              <a:rPr lang="en-US" sz="3200" dirty="0">
                <a:solidFill>
                  <a:srgbClr val="C00000"/>
                </a:solidFill>
              </a:rPr>
              <a:t> </a:t>
            </a:r>
            <a:r>
              <a:rPr lang="en-US" sz="3200" dirty="0" smtClean="0">
                <a:solidFill>
                  <a:srgbClr val="C00000"/>
                </a:solidFill>
              </a:rPr>
              <a:t>Kinds of Minds (AKOM)</a:t>
            </a:r>
            <a:br>
              <a:rPr lang="en-US" sz="3200" dirty="0" smtClean="0">
                <a:solidFill>
                  <a:srgbClr val="C00000"/>
                </a:solidFill>
              </a:rPr>
            </a:br>
            <a:r>
              <a:rPr lang="en-US" sz="3200" dirty="0" smtClean="0">
                <a:solidFill>
                  <a:srgbClr val="C00000"/>
                </a:solidFill>
              </a:rPr>
              <a:t>RTI Team Meeting Road Map</a:t>
            </a:r>
            <a:br>
              <a:rPr lang="en-US" sz="3200" dirty="0" smtClean="0">
                <a:solidFill>
                  <a:srgbClr val="C00000"/>
                </a:solidFill>
              </a:rPr>
            </a:br>
            <a:r>
              <a:rPr lang="en-US" sz="3200" dirty="0" smtClean="0">
                <a:solidFill>
                  <a:srgbClr val="C00000"/>
                </a:solidFill>
              </a:rPr>
              <a:t>RTI Teacher Referral Form</a:t>
            </a:r>
            <a:br>
              <a:rPr lang="en-US" sz="3200" dirty="0" smtClean="0">
                <a:solidFill>
                  <a:srgbClr val="C00000"/>
                </a:solidFill>
              </a:rPr>
            </a:br>
            <a:r>
              <a:rPr lang="en-US" sz="3200" dirty="0" smtClean="0">
                <a:solidFill>
                  <a:srgbClr val="C00000"/>
                </a:solidFill>
              </a:rPr>
              <a:t>RTI Direct</a:t>
            </a:r>
            <a:br>
              <a:rPr lang="en-US" sz="3200" dirty="0" smtClean="0">
                <a:solidFill>
                  <a:srgbClr val="C00000"/>
                </a:solidFill>
              </a:rPr>
            </a:br>
            <a:r>
              <a:rPr lang="en-US" sz="3200" dirty="0" smtClean="0">
                <a:solidFill>
                  <a:srgbClr val="C00000"/>
                </a:solidFill>
              </a:rPr>
              <a:t>Child Study Team Minutes</a:t>
            </a:r>
            <a:br>
              <a:rPr lang="en-US" sz="3200" dirty="0" smtClean="0">
                <a:solidFill>
                  <a:srgbClr val="C00000"/>
                </a:solidFill>
              </a:rPr>
            </a:br>
            <a:endParaRPr lang="en-US" sz="3200" dirty="0">
              <a:solidFill>
                <a:srgbClr val="C00000"/>
              </a:solidFill>
            </a:endParaRPr>
          </a:p>
        </p:txBody>
      </p:sp>
      <p:sp>
        <p:nvSpPr>
          <p:cNvPr id="4" name="Rectangle 3"/>
          <p:cNvSpPr/>
          <p:nvPr/>
        </p:nvSpPr>
        <p:spPr>
          <a:xfrm>
            <a:off x="304800" y="609600"/>
            <a:ext cx="8635506" cy="707886"/>
          </a:xfrm>
          <a:prstGeom prst="rect">
            <a:avLst/>
          </a:prstGeom>
        </p:spPr>
        <p:txBody>
          <a:bodyPr wrap="none">
            <a:spAutoFit/>
          </a:bodyPr>
          <a:lstStyle/>
          <a:p>
            <a:r>
              <a:rPr lang="en-US" sz="4000" b="1" dirty="0" smtClean="0">
                <a:solidFill>
                  <a:srgbClr val="C00000"/>
                </a:solidFill>
              </a:rPr>
              <a:t>RTI and CST Tools for Effective Meetings</a:t>
            </a:r>
            <a:endParaRPr lang="en-US" sz="4000" b="1" dirty="0">
              <a:solidFill>
                <a:srgbClr val="C00000"/>
              </a:solidFill>
            </a:endParaRPr>
          </a:p>
        </p:txBody>
      </p:sp>
    </p:spTree>
    <p:extLst>
      <p:ext uri="{BB962C8B-B14F-4D97-AF65-F5344CB8AC3E}">
        <p14:creationId xmlns:p14="http://schemas.microsoft.com/office/powerpoint/2010/main" val="25878123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School Support Team (SST)</a:t>
            </a:r>
            <a:endParaRPr lang="en-US" sz="4000" b="1" dirty="0">
              <a:solidFill>
                <a:srgbClr val="C00000"/>
              </a:solidFill>
            </a:endParaRPr>
          </a:p>
        </p:txBody>
      </p:sp>
      <p:sp>
        <p:nvSpPr>
          <p:cNvPr id="3" name="Rectangle 2"/>
          <p:cNvSpPr/>
          <p:nvPr/>
        </p:nvSpPr>
        <p:spPr>
          <a:xfrm>
            <a:off x="1524000" y="1676400"/>
            <a:ext cx="6019800" cy="1569660"/>
          </a:xfrm>
          <a:prstGeom prst="rect">
            <a:avLst/>
          </a:prstGeom>
        </p:spPr>
        <p:txBody>
          <a:bodyPr wrap="square">
            <a:spAutoFit/>
          </a:bodyPr>
          <a:lstStyle/>
          <a:p>
            <a:r>
              <a:rPr lang="en-US" sz="2400" dirty="0">
                <a:solidFill>
                  <a:srgbClr val="C00000"/>
                </a:solidFill>
              </a:rPr>
              <a:t>The goal of the </a:t>
            </a:r>
            <a:r>
              <a:rPr lang="en-US" sz="2400" dirty="0" smtClean="0">
                <a:solidFill>
                  <a:srgbClr val="C00000"/>
                </a:solidFill>
              </a:rPr>
              <a:t>SST </a:t>
            </a:r>
            <a:r>
              <a:rPr lang="en-US" sz="2400" dirty="0">
                <a:solidFill>
                  <a:srgbClr val="C00000"/>
                </a:solidFill>
              </a:rPr>
              <a:t>is to determine whether or not a child </a:t>
            </a:r>
            <a:r>
              <a:rPr lang="en-US" sz="2400" dirty="0" smtClean="0">
                <a:solidFill>
                  <a:srgbClr val="C00000"/>
                </a:solidFill>
              </a:rPr>
              <a:t>needs additional social and emotional supports in order to be successful at the Middle School. </a:t>
            </a:r>
            <a:endParaRPr lang="en-US" sz="2400" dirty="0">
              <a:solidFill>
                <a:srgbClr val="C00000"/>
              </a:solidFill>
            </a:endParaRPr>
          </a:p>
        </p:txBody>
      </p:sp>
      <p:sp>
        <p:nvSpPr>
          <p:cNvPr id="5" name="Rectangle 4"/>
          <p:cNvSpPr/>
          <p:nvPr/>
        </p:nvSpPr>
        <p:spPr>
          <a:xfrm>
            <a:off x="1524000" y="3810000"/>
            <a:ext cx="5943600" cy="1938992"/>
          </a:xfrm>
          <a:prstGeom prst="rect">
            <a:avLst/>
          </a:prstGeom>
        </p:spPr>
        <p:txBody>
          <a:bodyPr wrap="square">
            <a:spAutoFit/>
          </a:bodyPr>
          <a:lstStyle/>
          <a:p>
            <a:r>
              <a:rPr lang="en-US" sz="2400" dirty="0">
                <a:solidFill>
                  <a:srgbClr val="C00000"/>
                </a:solidFill>
              </a:rPr>
              <a:t>The </a:t>
            </a:r>
            <a:r>
              <a:rPr lang="en-US" sz="2400" dirty="0" smtClean="0">
                <a:solidFill>
                  <a:srgbClr val="C00000"/>
                </a:solidFill>
              </a:rPr>
              <a:t>SST </a:t>
            </a:r>
            <a:r>
              <a:rPr lang="en-US" sz="2400" dirty="0">
                <a:solidFill>
                  <a:srgbClr val="C00000"/>
                </a:solidFill>
              </a:rPr>
              <a:t>is comprised of:</a:t>
            </a:r>
          </a:p>
          <a:p>
            <a:pPr>
              <a:buFont typeface="Wingdings" panose="05000000000000000000" pitchFamily="2" charset="2"/>
              <a:buChar char="ü"/>
            </a:pPr>
            <a:r>
              <a:rPr lang="en-US" sz="2400" dirty="0">
                <a:solidFill>
                  <a:srgbClr val="C00000"/>
                </a:solidFill>
              </a:rPr>
              <a:t>School Psychologists</a:t>
            </a:r>
          </a:p>
          <a:p>
            <a:pPr>
              <a:buFont typeface="Wingdings" panose="05000000000000000000" pitchFamily="2" charset="2"/>
              <a:buChar char="ü"/>
            </a:pPr>
            <a:r>
              <a:rPr lang="en-US" sz="2400" dirty="0">
                <a:solidFill>
                  <a:srgbClr val="C00000"/>
                </a:solidFill>
              </a:rPr>
              <a:t>Guidance Counselors</a:t>
            </a:r>
          </a:p>
          <a:p>
            <a:pPr>
              <a:buFont typeface="Wingdings" panose="05000000000000000000" pitchFamily="2" charset="2"/>
              <a:buChar char="ü"/>
            </a:pPr>
            <a:r>
              <a:rPr lang="en-US" sz="2400" dirty="0">
                <a:solidFill>
                  <a:srgbClr val="C00000"/>
                </a:solidFill>
              </a:rPr>
              <a:t>Administration</a:t>
            </a:r>
          </a:p>
          <a:p>
            <a:pPr>
              <a:buFont typeface="Wingdings" panose="05000000000000000000" pitchFamily="2" charset="2"/>
              <a:buChar char="ü"/>
            </a:pPr>
            <a:r>
              <a:rPr lang="en-US" sz="2400" dirty="0" smtClean="0">
                <a:solidFill>
                  <a:srgbClr val="C00000"/>
                </a:solidFill>
              </a:rPr>
              <a:t>Other professionals </a:t>
            </a:r>
            <a:r>
              <a:rPr lang="en-US" sz="2400" dirty="0">
                <a:solidFill>
                  <a:srgbClr val="C00000"/>
                </a:solidFill>
              </a:rPr>
              <a:t>as needed</a:t>
            </a:r>
          </a:p>
        </p:txBody>
      </p:sp>
    </p:spTree>
    <p:extLst>
      <p:ext uri="{BB962C8B-B14F-4D97-AF65-F5344CB8AC3E}">
        <p14:creationId xmlns:p14="http://schemas.microsoft.com/office/powerpoint/2010/main" val="1402398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SST Meeting Process</a:t>
            </a:r>
            <a:endParaRPr lang="en-US" sz="4000" b="1" dirty="0">
              <a:solidFill>
                <a:srgbClr val="C00000"/>
              </a:solidFill>
            </a:endParaRPr>
          </a:p>
        </p:txBody>
      </p:sp>
      <p:sp>
        <p:nvSpPr>
          <p:cNvPr id="3" name="Rectangle 2"/>
          <p:cNvSpPr/>
          <p:nvPr/>
        </p:nvSpPr>
        <p:spPr>
          <a:xfrm>
            <a:off x="1219200" y="1524000"/>
            <a:ext cx="6781800" cy="3046988"/>
          </a:xfrm>
          <a:prstGeom prst="rect">
            <a:avLst/>
          </a:prstGeom>
        </p:spPr>
        <p:txBody>
          <a:bodyPr wrap="square">
            <a:spAutoFit/>
          </a:bodyPr>
          <a:lstStyle/>
          <a:p>
            <a:pPr marL="342900" indent="-342900">
              <a:buFont typeface="Wingdings" panose="05000000000000000000" pitchFamily="2" charset="2"/>
              <a:buChar char="ü"/>
            </a:pPr>
            <a:r>
              <a:rPr lang="en-US" sz="2400" dirty="0" smtClean="0">
                <a:solidFill>
                  <a:srgbClr val="C00000"/>
                </a:solidFill>
              </a:rPr>
              <a:t>Every meeting begins with the SST engaging in a connections protocol.</a:t>
            </a:r>
          </a:p>
          <a:p>
            <a:pPr marL="342900" indent="-342900">
              <a:buFont typeface="Wingdings" panose="05000000000000000000" pitchFamily="2" charset="2"/>
              <a:buChar char="ü"/>
            </a:pPr>
            <a:r>
              <a:rPr lang="en-US" sz="2400" dirty="0" smtClean="0">
                <a:solidFill>
                  <a:srgbClr val="C00000"/>
                </a:solidFill>
              </a:rPr>
              <a:t>All team members “post” student names for discussion.</a:t>
            </a:r>
          </a:p>
          <a:p>
            <a:pPr marL="342900" indent="-342900">
              <a:buFont typeface="Wingdings" panose="05000000000000000000" pitchFamily="2" charset="2"/>
              <a:buChar char="ü"/>
            </a:pPr>
            <a:r>
              <a:rPr lang="en-US" sz="2400" dirty="0" smtClean="0">
                <a:solidFill>
                  <a:srgbClr val="C00000"/>
                </a:solidFill>
              </a:rPr>
              <a:t>Each member leads a debriefing about the student they posted.</a:t>
            </a:r>
          </a:p>
          <a:p>
            <a:pPr marL="342900" indent="-342900">
              <a:buFont typeface="Wingdings" panose="05000000000000000000" pitchFamily="2" charset="2"/>
              <a:buChar char="ü"/>
            </a:pPr>
            <a:r>
              <a:rPr lang="en-US" sz="2400" dirty="0" smtClean="0">
                <a:solidFill>
                  <a:srgbClr val="C00000"/>
                </a:solidFill>
              </a:rPr>
              <a:t>Team members brainstorm additional supports if necessary or assign case manager to student</a:t>
            </a:r>
          </a:p>
        </p:txBody>
      </p:sp>
    </p:spTree>
    <p:extLst>
      <p:ext uri="{BB962C8B-B14F-4D97-AF65-F5344CB8AC3E}">
        <p14:creationId xmlns:p14="http://schemas.microsoft.com/office/powerpoint/2010/main" val="423188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C00000"/>
                </a:solidFill>
              </a:rPr>
              <a:t>SST Resources</a:t>
            </a:r>
            <a:endParaRPr lang="en-US" sz="4000" b="1" dirty="0">
              <a:solidFill>
                <a:srgbClr val="C00000"/>
              </a:solidFill>
            </a:endParaRPr>
          </a:p>
        </p:txBody>
      </p:sp>
      <p:sp>
        <p:nvSpPr>
          <p:cNvPr id="3" name="Rectangle 2"/>
          <p:cNvSpPr/>
          <p:nvPr/>
        </p:nvSpPr>
        <p:spPr>
          <a:xfrm>
            <a:off x="1219200" y="1524000"/>
            <a:ext cx="6781800" cy="4524315"/>
          </a:xfrm>
          <a:prstGeom prst="rect">
            <a:avLst/>
          </a:prstGeom>
        </p:spPr>
        <p:txBody>
          <a:bodyPr wrap="square">
            <a:spAutoFit/>
          </a:bodyPr>
          <a:lstStyle/>
          <a:p>
            <a:pPr marL="342900" indent="-342900">
              <a:buFont typeface="Wingdings" panose="05000000000000000000" pitchFamily="2" charset="2"/>
              <a:buChar char="ü"/>
            </a:pPr>
            <a:r>
              <a:rPr lang="en-US" sz="2400" dirty="0" smtClean="0">
                <a:solidFill>
                  <a:srgbClr val="C00000"/>
                </a:solidFill>
              </a:rPr>
              <a:t>School Resource Officer (SRO)</a:t>
            </a:r>
          </a:p>
          <a:p>
            <a:pPr marL="342900" indent="-342900">
              <a:buFont typeface="Wingdings" panose="05000000000000000000" pitchFamily="2" charset="2"/>
              <a:buChar char="ü"/>
            </a:pPr>
            <a:r>
              <a:rPr lang="en-US" sz="2400" dirty="0" smtClean="0">
                <a:solidFill>
                  <a:srgbClr val="C00000"/>
                </a:solidFill>
              </a:rPr>
              <a:t>Social Worker</a:t>
            </a:r>
          </a:p>
          <a:p>
            <a:pPr marL="342900" indent="-342900">
              <a:buFont typeface="Wingdings" panose="05000000000000000000" pitchFamily="2" charset="2"/>
              <a:buChar char="ü"/>
            </a:pPr>
            <a:r>
              <a:rPr lang="en-US" sz="2400" dirty="0" smtClean="0">
                <a:solidFill>
                  <a:srgbClr val="C00000"/>
                </a:solidFill>
              </a:rPr>
              <a:t>Child Protection Services (CPS)</a:t>
            </a:r>
          </a:p>
          <a:p>
            <a:pPr marL="342900" indent="-342900">
              <a:buFont typeface="Wingdings" panose="05000000000000000000" pitchFamily="2" charset="2"/>
              <a:buChar char="ü"/>
            </a:pPr>
            <a:r>
              <a:rPr lang="en-US" sz="2400" dirty="0" smtClean="0">
                <a:solidFill>
                  <a:srgbClr val="C00000"/>
                </a:solidFill>
              </a:rPr>
              <a:t>Probation Officers</a:t>
            </a:r>
            <a:r>
              <a:rPr lang="en-US" sz="2400" dirty="0">
                <a:solidFill>
                  <a:srgbClr val="C00000"/>
                </a:solidFill>
              </a:rPr>
              <a:t> </a:t>
            </a:r>
            <a:r>
              <a:rPr lang="en-US" sz="2400" dirty="0" smtClean="0">
                <a:solidFill>
                  <a:srgbClr val="C00000"/>
                </a:solidFill>
              </a:rPr>
              <a:t>(PINS)</a:t>
            </a:r>
          </a:p>
          <a:p>
            <a:pPr marL="342900" indent="-342900">
              <a:buFont typeface="Wingdings" panose="05000000000000000000" pitchFamily="2" charset="2"/>
              <a:buChar char="ü"/>
            </a:pPr>
            <a:r>
              <a:rPr lang="en-US" sz="2400" dirty="0" smtClean="0">
                <a:solidFill>
                  <a:srgbClr val="C00000"/>
                </a:solidFill>
              </a:rPr>
              <a:t>Community Resource Centers (CANDLE/IDT)</a:t>
            </a:r>
          </a:p>
          <a:p>
            <a:pPr marL="342900" indent="-342900">
              <a:buFont typeface="Wingdings" panose="05000000000000000000" pitchFamily="2" charset="2"/>
              <a:buChar char="ü"/>
            </a:pPr>
            <a:r>
              <a:rPr lang="en-US" sz="2400" dirty="0" smtClean="0">
                <a:solidFill>
                  <a:srgbClr val="C00000"/>
                </a:solidFill>
              </a:rPr>
              <a:t>Professional Development &amp; Education (LGTBQ)</a:t>
            </a:r>
          </a:p>
          <a:p>
            <a:pPr marL="342900" indent="-342900">
              <a:buFont typeface="Wingdings" panose="05000000000000000000" pitchFamily="2" charset="2"/>
              <a:buChar char="ü"/>
            </a:pPr>
            <a:r>
              <a:rPr lang="en-US" sz="2400" dirty="0" smtClean="0">
                <a:solidFill>
                  <a:srgbClr val="C00000"/>
                </a:solidFill>
              </a:rPr>
              <a:t>Outside therapists</a:t>
            </a:r>
          </a:p>
          <a:p>
            <a:pPr marL="342900" indent="-342900">
              <a:buFont typeface="Wingdings" panose="05000000000000000000" pitchFamily="2" charset="2"/>
              <a:buChar char="ü"/>
            </a:pPr>
            <a:r>
              <a:rPr lang="en-US" sz="2400" dirty="0" smtClean="0">
                <a:solidFill>
                  <a:srgbClr val="C00000"/>
                </a:solidFill>
              </a:rPr>
              <a:t>Local authorities</a:t>
            </a:r>
          </a:p>
          <a:p>
            <a:pPr marL="342900" indent="-342900">
              <a:buFont typeface="Wingdings" panose="05000000000000000000" pitchFamily="2" charset="2"/>
              <a:buChar char="ü"/>
            </a:pPr>
            <a:r>
              <a:rPr lang="en-US" sz="2400" dirty="0" smtClean="0">
                <a:solidFill>
                  <a:srgbClr val="C00000"/>
                </a:solidFill>
              </a:rPr>
              <a:t>Department of Social Resources</a:t>
            </a:r>
          </a:p>
          <a:p>
            <a:pPr marL="342900" indent="-342900">
              <a:buFont typeface="Wingdings" panose="05000000000000000000" pitchFamily="2" charset="2"/>
              <a:buChar char="ü"/>
            </a:pPr>
            <a:r>
              <a:rPr lang="en-US" sz="2400" dirty="0" smtClean="0">
                <a:solidFill>
                  <a:srgbClr val="C00000"/>
                </a:solidFill>
              </a:rPr>
              <a:t>Department of Mental Health</a:t>
            </a:r>
          </a:p>
          <a:p>
            <a:pPr marL="342900" indent="-342900">
              <a:buFont typeface="Wingdings" panose="05000000000000000000" pitchFamily="2" charset="2"/>
              <a:buChar char="ü"/>
            </a:pPr>
            <a:r>
              <a:rPr lang="en-US" sz="2400" dirty="0" smtClean="0">
                <a:solidFill>
                  <a:srgbClr val="C00000"/>
                </a:solidFill>
              </a:rPr>
              <a:t>Local Hospitals</a:t>
            </a:r>
          </a:p>
          <a:p>
            <a:pPr marL="342900" indent="-342900">
              <a:buFont typeface="Wingdings" panose="05000000000000000000" pitchFamily="2" charset="2"/>
              <a:buChar char="ü"/>
            </a:pPr>
            <a:r>
              <a:rPr lang="en-US" sz="2400" dirty="0" smtClean="0">
                <a:solidFill>
                  <a:srgbClr val="C00000"/>
                </a:solidFill>
              </a:rPr>
              <a:t>Nathan Klein Research Center</a:t>
            </a:r>
            <a:endParaRPr lang="en-US" sz="2400" b="1" dirty="0" smtClean="0">
              <a:solidFill>
                <a:srgbClr val="FFFF00"/>
              </a:solidFill>
            </a:endParaRPr>
          </a:p>
        </p:txBody>
      </p:sp>
    </p:spTree>
    <p:extLst>
      <p:ext uri="{BB962C8B-B14F-4D97-AF65-F5344CB8AC3E}">
        <p14:creationId xmlns:p14="http://schemas.microsoft.com/office/powerpoint/2010/main" val="2863833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r>
              <a:rPr lang="en-US" b="1" dirty="0" smtClean="0">
                <a:solidFill>
                  <a:srgbClr val="C00000"/>
                </a:solidFill>
              </a:rPr>
              <a:t>RTI, CST, &amp; SST</a:t>
            </a:r>
            <a:br>
              <a:rPr lang="en-US" b="1" dirty="0" smtClean="0">
                <a:solidFill>
                  <a:srgbClr val="C00000"/>
                </a:solidFill>
              </a:rPr>
            </a:br>
            <a:r>
              <a:rPr lang="en-US" b="1" dirty="0" smtClean="0">
                <a:solidFill>
                  <a:srgbClr val="C00000"/>
                </a:solidFill>
              </a:rPr>
              <a:t>Student-Centered Structures</a:t>
            </a:r>
            <a:endParaRPr lang="en-US" b="1" dirty="0">
              <a:solidFill>
                <a:srgbClr val="C00000"/>
              </a:solidFill>
            </a:endParaRPr>
          </a:p>
        </p:txBody>
      </p:sp>
      <p:sp>
        <p:nvSpPr>
          <p:cNvPr id="4" name="Oval 3"/>
          <p:cNvSpPr/>
          <p:nvPr/>
        </p:nvSpPr>
        <p:spPr>
          <a:xfrm>
            <a:off x="1447800" y="1981200"/>
            <a:ext cx="3505200" cy="30044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2819400" y="3048000"/>
            <a:ext cx="3243943" cy="31242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3962400" y="1981200"/>
            <a:ext cx="3429000" cy="30806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C:\Users\mryan2\Appdata\Local\Temp\Content.IE5\YIS06ZOB\disorganized_student_pi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470" y="3181925"/>
            <a:ext cx="709099" cy="7804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81200" y="2505670"/>
            <a:ext cx="109485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RTI</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Rectangle 9"/>
          <p:cNvSpPr/>
          <p:nvPr/>
        </p:nvSpPr>
        <p:spPr>
          <a:xfrm>
            <a:off x="5605903" y="2433935"/>
            <a:ext cx="121507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CST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a:off x="3857011" y="4953000"/>
            <a:ext cx="117500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SST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6243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895600"/>
            <a:ext cx="3733800" cy="2800350"/>
          </a:xfrm>
          <a:prstGeom prst="rect">
            <a:avLst/>
          </a:prstGeom>
        </p:spPr>
      </p:pic>
      <p:sp>
        <p:nvSpPr>
          <p:cNvPr id="2" name="Title 1"/>
          <p:cNvSpPr>
            <a:spLocks noGrp="1"/>
          </p:cNvSpPr>
          <p:nvPr>
            <p:ph type="title"/>
          </p:nvPr>
        </p:nvSpPr>
        <p:spPr>
          <a:xfrm>
            <a:off x="76200" y="242931"/>
            <a:ext cx="9067800" cy="2728869"/>
          </a:xfrm>
        </p:spPr>
        <p:txBody>
          <a:bodyPr>
            <a:normAutofit/>
          </a:bodyPr>
          <a:lstStyle/>
          <a:p>
            <a:r>
              <a:rPr lang="en-US" sz="3200" i="1" dirty="0">
                <a:solidFill>
                  <a:srgbClr val="C00000"/>
                </a:solidFill>
              </a:rPr>
              <a:t>Effective meetings are not only integral to achieve team goals and successful completion of tasks, but also are reflective overall of team </a:t>
            </a:r>
            <a:r>
              <a:rPr lang="en-US" sz="3200" i="1" dirty="0" smtClean="0">
                <a:solidFill>
                  <a:srgbClr val="C00000"/>
                </a:solidFill>
              </a:rPr>
              <a:t>functioning.</a:t>
            </a:r>
            <a:br>
              <a:rPr lang="en-US" sz="3200" i="1" dirty="0" smtClean="0">
                <a:solidFill>
                  <a:srgbClr val="C00000"/>
                </a:solidFill>
              </a:rPr>
            </a:br>
            <a:r>
              <a:rPr lang="en-US" sz="3200" i="1" dirty="0" smtClean="0">
                <a:solidFill>
                  <a:srgbClr val="C00000"/>
                </a:solidFill>
              </a:rPr>
              <a:t>(Heinemann </a:t>
            </a:r>
            <a:r>
              <a:rPr lang="en-US" sz="3200" i="1" dirty="0">
                <a:solidFill>
                  <a:srgbClr val="C00000"/>
                </a:solidFill>
              </a:rPr>
              <a:t>&amp; Zeiss, 2002)</a:t>
            </a:r>
          </a:p>
        </p:txBody>
      </p:sp>
    </p:spTree>
    <p:extLst>
      <p:ext uri="{BB962C8B-B14F-4D97-AF65-F5344CB8AC3E}">
        <p14:creationId xmlns:p14="http://schemas.microsoft.com/office/powerpoint/2010/main" val="2482607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686800" cy="1706562"/>
          </a:xfrm>
        </p:spPr>
        <p:txBody>
          <a:bodyPr>
            <a:noAutofit/>
          </a:bodyPr>
          <a:lstStyle/>
          <a:p>
            <a:r>
              <a:rPr lang="en-US" sz="2400" i="1" dirty="0" smtClean="0">
                <a:solidFill>
                  <a:srgbClr val="C00000"/>
                </a:solidFill>
              </a:rPr>
              <a:t>Presenters:</a:t>
            </a:r>
            <a:br>
              <a:rPr lang="en-US" sz="2400" i="1" dirty="0" smtClean="0">
                <a:solidFill>
                  <a:srgbClr val="C00000"/>
                </a:solidFill>
              </a:rPr>
            </a:br>
            <a:r>
              <a:rPr lang="en-US" sz="2400" i="1" dirty="0" smtClean="0">
                <a:solidFill>
                  <a:srgbClr val="C00000"/>
                </a:solidFill>
              </a:rPr>
              <a:t>Dr. Karen </a:t>
            </a:r>
            <a:r>
              <a:rPr lang="en-US" sz="2400" i="1" dirty="0" err="1" smtClean="0">
                <a:solidFill>
                  <a:srgbClr val="C00000"/>
                </a:solidFill>
              </a:rPr>
              <a:t>Tesik</a:t>
            </a:r>
            <a:r>
              <a:rPr lang="en-US" sz="2400" i="1" dirty="0" smtClean="0">
                <a:solidFill>
                  <a:srgbClr val="C00000"/>
                </a:solidFill>
              </a:rPr>
              <a:t/>
            </a:r>
            <a:br>
              <a:rPr lang="en-US" sz="2400" i="1" dirty="0" smtClean="0">
                <a:solidFill>
                  <a:srgbClr val="C00000"/>
                </a:solidFill>
              </a:rPr>
            </a:br>
            <a:r>
              <a:rPr lang="en-US" sz="2400" i="1" dirty="0" smtClean="0">
                <a:solidFill>
                  <a:srgbClr val="C00000"/>
                </a:solidFill>
              </a:rPr>
              <a:t>Dr. Chad Corey</a:t>
            </a:r>
            <a:br>
              <a:rPr lang="en-US" sz="2400" i="1" dirty="0" smtClean="0">
                <a:solidFill>
                  <a:srgbClr val="C00000"/>
                </a:solidFill>
              </a:rPr>
            </a:br>
            <a:r>
              <a:rPr lang="en-US" sz="2400" i="1" dirty="0" smtClean="0">
                <a:solidFill>
                  <a:srgbClr val="C00000"/>
                </a:solidFill>
              </a:rPr>
              <a:t>Mr. Michael Ryan</a:t>
            </a:r>
            <a:br>
              <a:rPr lang="en-US" sz="2400" i="1" dirty="0" smtClean="0">
                <a:solidFill>
                  <a:srgbClr val="C00000"/>
                </a:solidFill>
              </a:rPr>
            </a:br>
            <a:r>
              <a:rPr lang="en-US" sz="2400" i="1" dirty="0" smtClean="0">
                <a:solidFill>
                  <a:srgbClr val="C00000"/>
                </a:solidFill>
              </a:rPr>
              <a:t>Ms. Christa Ann </a:t>
            </a:r>
            <a:r>
              <a:rPr lang="en-US" sz="2400" i="1" dirty="0" err="1" smtClean="0">
                <a:solidFill>
                  <a:srgbClr val="C00000"/>
                </a:solidFill>
              </a:rPr>
              <a:t>Loughran-Mellozzo</a:t>
            </a:r>
            <a:r>
              <a:rPr lang="en-US" sz="2400" i="1" dirty="0" smtClean="0">
                <a:solidFill>
                  <a:srgbClr val="C00000"/>
                </a:solidFill>
              </a:rPr>
              <a:t/>
            </a:r>
            <a:br>
              <a:rPr lang="en-US" sz="2400" i="1" dirty="0" smtClean="0">
                <a:solidFill>
                  <a:srgbClr val="C00000"/>
                </a:solidFill>
              </a:rPr>
            </a:br>
            <a:r>
              <a:rPr lang="en-US" sz="2400" i="1" dirty="0" smtClean="0">
                <a:solidFill>
                  <a:srgbClr val="C00000"/>
                </a:solidFill>
              </a:rPr>
              <a:t>Ms. Debra </a:t>
            </a:r>
            <a:r>
              <a:rPr lang="en-US" sz="2400" i="1" dirty="0" err="1" smtClean="0">
                <a:solidFill>
                  <a:srgbClr val="C00000"/>
                </a:solidFill>
              </a:rPr>
              <a:t>Dituri</a:t>
            </a:r>
            <a:endParaRPr lang="en-US" sz="2400" i="1" dirty="0">
              <a:solidFill>
                <a:srgbClr val="C00000"/>
              </a:solidFill>
            </a:endParaRPr>
          </a:p>
        </p:txBody>
      </p:sp>
      <p:sp>
        <p:nvSpPr>
          <p:cNvPr id="5" name="Content Placeholder 4"/>
          <p:cNvSpPr>
            <a:spLocks noGrp="1"/>
          </p:cNvSpPr>
          <p:nvPr>
            <p:ph idx="1"/>
          </p:nvPr>
        </p:nvSpPr>
        <p:spPr>
          <a:xfrm>
            <a:off x="173879" y="5486400"/>
            <a:ext cx="8686800" cy="1295400"/>
          </a:xfrm>
        </p:spPr>
        <p:txBody>
          <a:bodyPr>
            <a:noAutofit/>
          </a:bodyPr>
          <a:lstStyle/>
          <a:p>
            <a:pPr marL="0" indent="0" algn="ctr">
              <a:buNone/>
            </a:pPr>
            <a:r>
              <a:rPr lang="en-US" sz="2400" dirty="0" smtClean="0">
                <a:solidFill>
                  <a:srgbClr val="C00000"/>
                </a:solidFill>
              </a:rPr>
              <a:t>South </a:t>
            </a:r>
            <a:r>
              <a:rPr lang="en-US" sz="2400" dirty="0" err="1" smtClean="0">
                <a:solidFill>
                  <a:srgbClr val="C00000"/>
                </a:solidFill>
              </a:rPr>
              <a:t>Orangetown</a:t>
            </a:r>
            <a:r>
              <a:rPr lang="en-US" sz="2400" dirty="0" smtClean="0">
                <a:solidFill>
                  <a:srgbClr val="C00000"/>
                </a:solidFill>
              </a:rPr>
              <a:t> Middle School</a:t>
            </a:r>
          </a:p>
          <a:p>
            <a:pPr marL="0" indent="0" algn="ctr">
              <a:buNone/>
            </a:pPr>
            <a:r>
              <a:rPr lang="en-US" sz="2400" dirty="0" smtClean="0">
                <a:solidFill>
                  <a:srgbClr val="C00000"/>
                </a:solidFill>
              </a:rPr>
              <a:t>Blauvelt, NY</a:t>
            </a:r>
          </a:p>
          <a:p>
            <a:pPr marL="0" indent="0" algn="ctr">
              <a:buNone/>
            </a:pPr>
            <a:r>
              <a:rPr lang="en-US" sz="2400" dirty="0" smtClean="0">
                <a:solidFill>
                  <a:srgbClr val="C00000"/>
                </a:solidFill>
              </a:rPr>
              <a:t>blogs.socsd.org/</a:t>
            </a:r>
            <a:r>
              <a:rPr lang="en-US" sz="2400" dirty="0" err="1" smtClean="0">
                <a:solidFill>
                  <a:srgbClr val="C00000"/>
                </a:solidFill>
              </a:rPr>
              <a:t>soms</a:t>
            </a:r>
            <a:endParaRPr lang="en-US" sz="2400" dirty="0">
              <a:solidFill>
                <a:srgbClr val="C00000"/>
              </a:solidFill>
            </a:endParaRPr>
          </a:p>
          <a:p>
            <a:pPr marL="0" indent="0" algn="ctr">
              <a:buNone/>
            </a:pPr>
            <a:endParaRPr lang="en-US" sz="24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0365" y="2667000"/>
            <a:ext cx="3413828" cy="2560371"/>
          </a:xfrm>
          <a:prstGeom prst="rect">
            <a:avLst/>
          </a:prstGeom>
        </p:spPr>
      </p:pic>
    </p:spTree>
    <p:extLst>
      <p:ext uri="{BB962C8B-B14F-4D97-AF65-F5344CB8AC3E}">
        <p14:creationId xmlns:p14="http://schemas.microsoft.com/office/powerpoint/2010/main" val="2146685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rPr>
              <a:t>Discussion vs. Dialogue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rgbClr val="C00000"/>
                </a:solidFill>
              </a:rPr>
              <a:t>Dr. Peter </a:t>
            </a:r>
            <a:r>
              <a:rPr lang="en-US" dirty="0">
                <a:solidFill>
                  <a:srgbClr val="C00000"/>
                </a:solidFill>
              </a:rPr>
              <a:t>Senge makes a powerful distinction between dialogue and </a:t>
            </a:r>
            <a:r>
              <a:rPr lang="en-US" dirty="0" smtClean="0">
                <a:solidFill>
                  <a:srgbClr val="C00000"/>
                </a:solidFill>
              </a:rPr>
              <a:t>discussion</a:t>
            </a:r>
          </a:p>
          <a:p>
            <a:pPr marL="0" indent="0">
              <a:buNone/>
            </a:pPr>
            <a:endParaRPr lang="en-US" dirty="0" smtClean="0">
              <a:solidFill>
                <a:srgbClr val="C00000"/>
              </a:solidFill>
            </a:endParaRPr>
          </a:p>
          <a:p>
            <a:pPr lvl="1"/>
            <a:r>
              <a:rPr lang="en-US" i="1" dirty="0" smtClean="0">
                <a:solidFill>
                  <a:srgbClr val="C00000"/>
                </a:solidFill>
              </a:rPr>
              <a:t>In </a:t>
            </a:r>
            <a:r>
              <a:rPr lang="en-US" i="1" dirty="0">
                <a:solidFill>
                  <a:srgbClr val="C00000"/>
                </a:solidFill>
              </a:rPr>
              <a:t>a discussion, opposing views are presented and defended and the team searches for the best view to help make a team decision.  In a discussion, people want their own views to be accepted by the group.  The emphasis is on winning rather than on learning.</a:t>
            </a:r>
          </a:p>
          <a:p>
            <a:pPr lvl="1"/>
            <a:r>
              <a:rPr lang="en-US" i="1" dirty="0">
                <a:solidFill>
                  <a:srgbClr val="C00000"/>
                </a:solidFill>
              </a:rPr>
              <a:t>In dialogue, people freely and creatively explore issues, listen deeply to each other and suspend their own views in search of the truth.  People in dialogue have access to a larger pool of knowledge than any one person enjoys. The primary purpose is to enlarge ideas, not to diminish them.  It’s not about winning acceptance of a viewpoint, but exploring every option and agreeing to do what is right.</a:t>
            </a:r>
          </a:p>
          <a:p>
            <a:endParaRPr lang="en-US" i="1" dirty="0"/>
          </a:p>
        </p:txBody>
      </p:sp>
    </p:spTree>
    <p:extLst>
      <p:ext uri="{BB962C8B-B14F-4D97-AF65-F5344CB8AC3E}">
        <p14:creationId xmlns:p14="http://schemas.microsoft.com/office/powerpoint/2010/main" val="1633086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rgbClr val="C00000"/>
                </a:solidFill>
              </a:rPr>
              <a:t>Response to Intervention Team (RTI)</a:t>
            </a:r>
            <a:endParaRPr lang="en-US" b="1" dirty="0">
              <a:solidFill>
                <a:srgbClr val="C00000"/>
              </a:solidFill>
            </a:endParaRPr>
          </a:p>
        </p:txBody>
      </p:sp>
      <p:sp>
        <p:nvSpPr>
          <p:cNvPr id="7" name="Content Placeholder 6"/>
          <p:cNvSpPr>
            <a:spLocks noGrp="1"/>
          </p:cNvSpPr>
          <p:nvPr>
            <p:ph sz="half" idx="1"/>
          </p:nvPr>
        </p:nvSpPr>
        <p:spPr/>
        <p:txBody>
          <a:bodyPr>
            <a:normAutofit fontScale="70000" lnSpcReduction="20000"/>
          </a:bodyPr>
          <a:lstStyle/>
          <a:p>
            <a:pPr marL="0" indent="0">
              <a:buNone/>
            </a:pPr>
            <a:r>
              <a:rPr lang="en-US" dirty="0">
                <a:solidFill>
                  <a:srgbClr val="C00000"/>
                </a:solidFill>
              </a:rPr>
              <a:t>The goal of RTI </a:t>
            </a:r>
            <a:r>
              <a:rPr lang="en-US" sz="3200" i="1" dirty="0">
                <a:solidFill>
                  <a:srgbClr val="C00000"/>
                </a:solidFill>
              </a:rPr>
              <a:t>is not to delay or postpone student access to needed special education services</a:t>
            </a:r>
            <a:r>
              <a:rPr lang="en-US" dirty="0">
                <a:solidFill>
                  <a:srgbClr val="C00000"/>
                </a:solidFill>
              </a:rPr>
              <a:t>, but it is to broaden the ranges of academic and behavioral interventions in the general education setting.</a:t>
            </a:r>
          </a:p>
          <a:p>
            <a:pPr marL="0" indent="0">
              <a:buNone/>
            </a:pPr>
            <a:endParaRPr lang="en-US" sz="2800" dirty="0">
              <a:solidFill>
                <a:srgbClr val="C00000"/>
              </a:solidFill>
            </a:endParaRPr>
          </a:p>
          <a:p>
            <a:pPr marL="0" indent="0">
              <a:buNone/>
            </a:pPr>
            <a:r>
              <a:rPr lang="en-US" sz="2800" dirty="0" smtClean="0">
                <a:solidFill>
                  <a:srgbClr val="C00000"/>
                </a:solidFill>
              </a:rPr>
              <a:t>The RTI team is comprised of:</a:t>
            </a:r>
          </a:p>
          <a:p>
            <a:pPr>
              <a:buFont typeface="Wingdings" panose="05000000000000000000" pitchFamily="2" charset="2"/>
              <a:buChar char="ü"/>
            </a:pPr>
            <a:r>
              <a:rPr lang="en-US" sz="2800" dirty="0" smtClean="0">
                <a:solidFill>
                  <a:srgbClr val="C00000"/>
                </a:solidFill>
              </a:rPr>
              <a:t>School Psychologists</a:t>
            </a:r>
          </a:p>
          <a:p>
            <a:pPr>
              <a:buFont typeface="Wingdings" panose="05000000000000000000" pitchFamily="2" charset="2"/>
              <a:buChar char="ü"/>
            </a:pPr>
            <a:r>
              <a:rPr lang="en-US" sz="2800" dirty="0" smtClean="0">
                <a:solidFill>
                  <a:srgbClr val="C00000"/>
                </a:solidFill>
              </a:rPr>
              <a:t>Guidance Counselors</a:t>
            </a:r>
          </a:p>
          <a:p>
            <a:pPr>
              <a:buFont typeface="Wingdings" panose="05000000000000000000" pitchFamily="2" charset="2"/>
              <a:buChar char="ü"/>
            </a:pPr>
            <a:r>
              <a:rPr lang="en-US" sz="2800" dirty="0" smtClean="0">
                <a:solidFill>
                  <a:srgbClr val="C00000"/>
                </a:solidFill>
              </a:rPr>
              <a:t>Administration</a:t>
            </a:r>
          </a:p>
          <a:p>
            <a:pPr>
              <a:buFont typeface="Wingdings" panose="05000000000000000000" pitchFamily="2" charset="2"/>
              <a:buChar char="ü"/>
            </a:pPr>
            <a:r>
              <a:rPr lang="en-US" sz="2800" dirty="0" smtClean="0">
                <a:solidFill>
                  <a:srgbClr val="C00000"/>
                </a:solidFill>
              </a:rPr>
              <a:t>General Education Teachers</a:t>
            </a:r>
          </a:p>
          <a:p>
            <a:pPr>
              <a:buFont typeface="Wingdings" panose="05000000000000000000" pitchFamily="2" charset="2"/>
              <a:buChar char="ü"/>
            </a:pPr>
            <a:r>
              <a:rPr lang="en-US" sz="2800" dirty="0" smtClean="0">
                <a:solidFill>
                  <a:srgbClr val="C00000"/>
                </a:solidFill>
              </a:rPr>
              <a:t>Speech &amp; Language Pathologists</a:t>
            </a:r>
          </a:p>
          <a:p>
            <a:pPr>
              <a:buFont typeface="Wingdings" panose="05000000000000000000" pitchFamily="2" charset="2"/>
              <a:buChar char="ü"/>
            </a:pPr>
            <a:r>
              <a:rPr lang="en-US" sz="2800" dirty="0" smtClean="0">
                <a:solidFill>
                  <a:srgbClr val="C00000"/>
                </a:solidFill>
              </a:rPr>
              <a:t>Other Professionals as needed</a:t>
            </a:r>
          </a:p>
          <a:p>
            <a:pPr marL="0" indent="0">
              <a:buNone/>
            </a:pPr>
            <a:endParaRPr lang="en-US" dirty="0">
              <a:solidFill>
                <a:srgbClr val="C00000"/>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347124"/>
            <a:ext cx="4038600" cy="303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664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extBox 1"/>
          <p:cNvSpPr txBox="1"/>
          <p:nvPr/>
        </p:nvSpPr>
        <p:spPr>
          <a:xfrm>
            <a:off x="-18922" y="381000"/>
            <a:ext cx="9074087" cy="1323439"/>
          </a:xfrm>
          <a:prstGeom prst="rect">
            <a:avLst/>
          </a:prstGeom>
          <a:noFill/>
        </p:spPr>
        <p:txBody>
          <a:bodyPr wrap="none" rtlCol="0">
            <a:spAutoFit/>
          </a:bodyPr>
          <a:lstStyle/>
          <a:p>
            <a:pPr algn="ctr"/>
            <a:r>
              <a:rPr lang="en-US" sz="4000" b="1" dirty="0" smtClean="0">
                <a:solidFill>
                  <a:srgbClr val="C00000"/>
                </a:solidFill>
              </a:rPr>
              <a:t>Response to Intervention (RTI) and the </a:t>
            </a:r>
          </a:p>
          <a:p>
            <a:pPr algn="ctr"/>
            <a:r>
              <a:rPr lang="en-US" sz="4000" b="1" dirty="0" smtClean="0">
                <a:solidFill>
                  <a:srgbClr val="C00000"/>
                </a:solidFill>
              </a:rPr>
              <a:t>Individuals with Disabilities Education Act</a:t>
            </a:r>
            <a:endParaRPr lang="en-US" sz="4000" b="1" dirty="0">
              <a:solidFill>
                <a:srgbClr val="C00000"/>
              </a:solidFill>
            </a:endParaRPr>
          </a:p>
        </p:txBody>
      </p:sp>
      <p:sp>
        <p:nvSpPr>
          <p:cNvPr id="4" name="TextBox 3"/>
          <p:cNvSpPr txBox="1"/>
          <p:nvPr/>
        </p:nvSpPr>
        <p:spPr>
          <a:xfrm>
            <a:off x="914400" y="2133600"/>
            <a:ext cx="7315200" cy="3477875"/>
          </a:xfrm>
          <a:prstGeom prst="rect">
            <a:avLst/>
          </a:prstGeom>
          <a:noFill/>
        </p:spPr>
        <p:txBody>
          <a:bodyPr wrap="square" rtlCol="0">
            <a:spAutoFit/>
          </a:bodyPr>
          <a:lstStyle/>
          <a:p>
            <a:r>
              <a:rPr lang="en-US" sz="2200" i="1" dirty="0" smtClean="0">
                <a:solidFill>
                  <a:srgbClr val="C00000"/>
                </a:solidFill>
              </a:rPr>
              <a:t>“The reports of both the House and the Senate Committees accompanying the IDEA reauthorization bills reflect the Committees concerns with models of identification of specific learning disabilities that use IQ tests, and other recognition that a growing body of scientific research supports methods, such as RTI, that more accurately distinguishes between children who truly have specific learning disabilities from those whose learning difficulties could be resolved more specifically based, general education interventions” U.S. Department of Education 2007.</a:t>
            </a:r>
            <a:endParaRPr lang="en-US" sz="2200" i="1" dirty="0">
              <a:solidFill>
                <a:srgbClr val="C00000"/>
              </a:solidFill>
            </a:endParaRPr>
          </a:p>
        </p:txBody>
      </p:sp>
    </p:spTree>
    <p:extLst>
      <p:ext uri="{BB962C8B-B14F-4D97-AF65-F5344CB8AC3E}">
        <p14:creationId xmlns:p14="http://schemas.microsoft.com/office/powerpoint/2010/main" val="311728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609600"/>
            <a:ext cx="8915400" cy="707886"/>
          </a:xfrm>
          <a:prstGeom prst="rect">
            <a:avLst/>
          </a:prstGeom>
          <a:noFill/>
        </p:spPr>
        <p:txBody>
          <a:bodyPr wrap="square" rtlCol="0">
            <a:spAutoFit/>
          </a:bodyPr>
          <a:lstStyle/>
          <a:p>
            <a:pPr algn="ctr"/>
            <a:r>
              <a:rPr lang="en-US" sz="4000" b="1" dirty="0" smtClean="0">
                <a:solidFill>
                  <a:srgbClr val="C00000"/>
                </a:solidFill>
              </a:rPr>
              <a:t>RTI &amp; South Orangetown Middle School</a:t>
            </a:r>
            <a:endParaRPr lang="en-US" sz="4000" dirty="0">
              <a:solidFill>
                <a:srgbClr val="C00000"/>
              </a:solidFill>
            </a:endParaRPr>
          </a:p>
        </p:txBody>
      </p:sp>
      <p:sp>
        <p:nvSpPr>
          <p:cNvPr id="3" name="Rectangle 2"/>
          <p:cNvSpPr/>
          <p:nvPr/>
        </p:nvSpPr>
        <p:spPr>
          <a:xfrm>
            <a:off x="838200" y="1442004"/>
            <a:ext cx="6934199" cy="2677656"/>
          </a:xfrm>
          <a:prstGeom prst="rect">
            <a:avLst/>
          </a:prstGeom>
        </p:spPr>
        <p:txBody>
          <a:bodyPr wrap="square">
            <a:spAutoFit/>
          </a:bodyPr>
          <a:lstStyle/>
          <a:p>
            <a:r>
              <a:rPr lang="en-US" dirty="0" smtClean="0"/>
              <a:t>	</a:t>
            </a:r>
            <a:r>
              <a:rPr lang="en-US" sz="2400" dirty="0" smtClean="0">
                <a:solidFill>
                  <a:srgbClr val="C00000"/>
                </a:solidFill>
              </a:rPr>
              <a:t>Our district supports an interdisciplinary team model.   These teams, made up of adults that teach different subjects, but the same students, who meet at a regular common planning time to plan ways to integrate the curriculum, analyze test data, review student work, discuss current research, and reflect on the effectiveness of instructional approaches.</a:t>
            </a:r>
            <a:endParaRPr lang="en-US" sz="2400" dirty="0">
              <a:solidFill>
                <a:srgbClr val="C00000"/>
              </a:solidFill>
            </a:endParaRPr>
          </a:p>
        </p:txBody>
      </p:sp>
      <p:sp>
        <p:nvSpPr>
          <p:cNvPr id="4" name="Rectangle 3"/>
          <p:cNvSpPr/>
          <p:nvPr/>
        </p:nvSpPr>
        <p:spPr>
          <a:xfrm>
            <a:off x="157514" y="4495800"/>
            <a:ext cx="4782304" cy="1938992"/>
          </a:xfrm>
          <a:prstGeom prst="rect">
            <a:avLst/>
          </a:prstGeom>
        </p:spPr>
        <p:txBody>
          <a:bodyPr wrap="square">
            <a:spAutoFit/>
          </a:bodyPr>
          <a:lstStyle/>
          <a:p>
            <a:r>
              <a:rPr lang="en-US" sz="2400" i="1" dirty="0" smtClean="0">
                <a:solidFill>
                  <a:schemeClr val="bg1"/>
                </a:solidFill>
              </a:rPr>
              <a:t>When a student is struggling with either academics or behavioral issues the grade level team begins the process to recommend a student for RTI services.  </a:t>
            </a:r>
            <a:endParaRPr lang="en-US" sz="2400" i="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244178"/>
            <a:ext cx="3041520" cy="2281140"/>
          </a:xfrm>
          <a:prstGeom prst="rect">
            <a:avLst/>
          </a:prstGeom>
        </p:spPr>
      </p:pic>
    </p:spTree>
    <p:extLst>
      <p:ext uri="{BB962C8B-B14F-4D97-AF65-F5344CB8AC3E}">
        <p14:creationId xmlns:p14="http://schemas.microsoft.com/office/powerpoint/2010/main" val="3812264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457201"/>
            <a:ext cx="8839200" cy="6309420"/>
          </a:xfrm>
          <a:prstGeom prst="rect">
            <a:avLst/>
          </a:prstGeom>
        </p:spPr>
        <p:txBody>
          <a:bodyPr wrap="square">
            <a:spAutoFit/>
          </a:bodyPr>
          <a:lstStyle/>
          <a:p>
            <a:pPr algn="ctr"/>
            <a:r>
              <a:rPr lang="en-US" sz="4000" b="1" dirty="0">
                <a:solidFill>
                  <a:srgbClr val="C00000"/>
                </a:solidFill>
              </a:rPr>
              <a:t>Steps </a:t>
            </a:r>
            <a:r>
              <a:rPr lang="en-US" sz="4000" b="1" dirty="0" smtClean="0">
                <a:solidFill>
                  <a:srgbClr val="C00000"/>
                </a:solidFill>
              </a:rPr>
              <a:t>in </a:t>
            </a:r>
            <a:r>
              <a:rPr lang="en-US" sz="4000" b="1" dirty="0">
                <a:solidFill>
                  <a:srgbClr val="C00000"/>
                </a:solidFill>
              </a:rPr>
              <a:t>RTI P</a:t>
            </a:r>
            <a:r>
              <a:rPr lang="en-US" sz="4000" b="1" dirty="0" smtClean="0">
                <a:solidFill>
                  <a:srgbClr val="C00000"/>
                </a:solidFill>
              </a:rPr>
              <a:t>rocess at SOMS</a:t>
            </a:r>
          </a:p>
          <a:p>
            <a:pPr algn="ctr"/>
            <a:endParaRPr lang="en-US" sz="2800" b="1" dirty="0">
              <a:solidFill>
                <a:srgbClr val="FFFF00"/>
              </a:solidFill>
            </a:endParaRPr>
          </a:p>
          <a:p>
            <a:pPr lvl="0"/>
            <a:r>
              <a:rPr lang="en-US" sz="2000" b="1" dirty="0" smtClean="0">
                <a:solidFill>
                  <a:srgbClr val="FFFF00"/>
                </a:solidFill>
              </a:rPr>
              <a:t>   </a:t>
            </a:r>
            <a:r>
              <a:rPr lang="en-US" sz="2000" dirty="0" smtClean="0">
                <a:solidFill>
                  <a:srgbClr val="C00000"/>
                </a:solidFill>
              </a:rPr>
              <a:t>1.  	Prior </a:t>
            </a:r>
            <a:r>
              <a:rPr lang="en-US" sz="2000" dirty="0">
                <a:solidFill>
                  <a:srgbClr val="C00000"/>
                </a:solidFill>
              </a:rPr>
              <a:t>to any referral the team of teachers does a “first look” at the </a:t>
            </a:r>
            <a:r>
              <a:rPr lang="en-US" sz="2000" dirty="0" smtClean="0">
                <a:solidFill>
                  <a:srgbClr val="C00000"/>
                </a:solidFill>
              </a:rPr>
              <a:t>	student 	and evaluates </a:t>
            </a:r>
            <a:r>
              <a:rPr lang="en-US" sz="2000" dirty="0">
                <a:solidFill>
                  <a:srgbClr val="C00000"/>
                </a:solidFill>
              </a:rPr>
              <a:t>the student’s areas of strengths and weaknesses.  </a:t>
            </a:r>
            <a:r>
              <a:rPr lang="en-US" sz="2000" dirty="0" smtClean="0">
                <a:solidFill>
                  <a:srgbClr val="C00000"/>
                </a:solidFill>
              </a:rPr>
              <a:t>	At </a:t>
            </a:r>
            <a:r>
              <a:rPr lang="en-US" sz="2000" dirty="0">
                <a:solidFill>
                  <a:srgbClr val="C00000"/>
                </a:solidFill>
              </a:rPr>
              <a:t>this meeting teachers </a:t>
            </a:r>
            <a:r>
              <a:rPr lang="en-US" sz="2000" dirty="0" smtClean="0">
                <a:solidFill>
                  <a:srgbClr val="C00000"/>
                </a:solidFill>
              </a:rPr>
              <a:t>discuss </a:t>
            </a:r>
            <a:r>
              <a:rPr lang="en-US" sz="2000" dirty="0">
                <a:solidFill>
                  <a:srgbClr val="C00000"/>
                </a:solidFill>
              </a:rPr>
              <a:t>informal ways to address their </a:t>
            </a:r>
            <a:r>
              <a:rPr lang="en-US" sz="2000" dirty="0" smtClean="0">
                <a:solidFill>
                  <a:srgbClr val="C00000"/>
                </a:solidFill>
              </a:rPr>
              <a:t>concerns.</a:t>
            </a:r>
          </a:p>
          <a:p>
            <a:pPr lvl="0"/>
            <a:r>
              <a:rPr lang="en-US" sz="2000" dirty="0" smtClean="0">
                <a:solidFill>
                  <a:srgbClr val="C00000"/>
                </a:solidFill>
              </a:rPr>
              <a:t> </a:t>
            </a:r>
            <a:endParaRPr lang="en-US" sz="2000" dirty="0">
              <a:solidFill>
                <a:srgbClr val="C00000"/>
              </a:solidFill>
            </a:endParaRPr>
          </a:p>
          <a:p>
            <a:pPr lvl="0"/>
            <a:r>
              <a:rPr lang="en-US" sz="2000" dirty="0" smtClean="0">
                <a:solidFill>
                  <a:srgbClr val="C00000"/>
                </a:solidFill>
              </a:rPr>
              <a:t>   2.  	If </a:t>
            </a:r>
            <a:r>
              <a:rPr lang="en-US" sz="2000" dirty="0">
                <a:solidFill>
                  <a:srgbClr val="C00000"/>
                </a:solidFill>
              </a:rPr>
              <a:t>there is no improvement from the informal interventions, the team of </a:t>
            </a:r>
            <a:r>
              <a:rPr lang="en-US" sz="2000" dirty="0" smtClean="0">
                <a:solidFill>
                  <a:srgbClr val="C00000"/>
                </a:solidFill>
              </a:rPr>
              <a:t>	teachers </a:t>
            </a:r>
            <a:r>
              <a:rPr lang="en-US" sz="2000" dirty="0">
                <a:solidFill>
                  <a:srgbClr val="C00000"/>
                </a:solidFill>
              </a:rPr>
              <a:t>fills </a:t>
            </a:r>
            <a:r>
              <a:rPr lang="en-US" sz="2000" dirty="0" smtClean="0">
                <a:solidFill>
                  <a:srgbClr val="C00000"/>
                </a:solidFill>
              </a:rPr>
              <a:t>out </a:t>
            </a:r>
            <a:r>
              <a:rPr lang="en-US" sz="2000" dirty="0">
                <a:solidFill>
                  <a:srgbClr val="C00000"/>
                </a:solidFill>
              </a:rPr>
              <a:t>a referral form and attaches work samples.   </a:t>
            </a:r>
            <a:endParaRPr lang="en-US" sz="2000" dirty="0" smtClean="0">
              <a:solidFill>
                <a:srgbClr val="C00000"/>
              </a:solidFill>
            </a:endParaRPr>
          </a:p>
          <a:p>
            <a:pPr lvl="0"/>
            <a:endParaRPr lang="en-US" sz="2000" dirty="0" smtClean="0">
              <a:solidFill>
                <a:srgbClr val="C00000"/>
              </a:solidFill>
            </a:endParaRPr>
          </a:p>
          <a:p>
            <a:pPr lvl="0"/>
            <a:r>
              <a:rPr lang="en-US" sz="2000" dirty="0">
                <a:solidFill>
                  <a:srgbClr val="C00000"/>
                </a:solidFill>
              </a:rPr>
              <a:t> </a:t>
            </a:r>
            <a:r>
              <a:rPr lang="en-US" sz="2000" dirty="0" smtClean="0">
                <a:solidFill>
                  <a:srgbClr val="C00000"/>
                </a:solidFill>
              </a:rPr>
              <a:t>  3.  	At </a:t>
            </a:r>
            <a:r>
              <a:rPr lang="en-US" sz="2000" dirty="0">
                <a:solidFill>
                  <a:srgbClr val="C00000"/>
                </a:solidFill>
              </a:rPr>
              <a:t>the RTI initial meeting a work protocol or behavior protocol is done.  </a:t>
            </a:r>
            <a:r>
              <a:rPr lang="en-US" sz="2000" dirty="0" smtClean="0">
                <a:solidFill>
                  <a:srgbClr val="C00000"/>
                </a:solidFill>
              </a:rPr>
              <a:t>	SOMS specifically </a:t>
            </a:r>
            <a:r>
              <a:rPr lang="en-US" sz="2000" dirty="0">
                <a:solidFill>
                  <a:srgbClr val="C00000"/>
                </a:solidFill>
              </a:rPr>
              <a:t>uses the Tuning Protocol.  The objective of this </a:t>
            </a:r>
            <a:r>
              <a:rPr lang="en-US" sz="2000" dirty="0" smtClean="0">
                <a:solidFill>
                  <a:srgbClr val="C00000"/>
                </a:solidFill>
              </a:rPr>
              <a:t>	protocol </a:t>
            </a:r>
            <a:r>
              <a:rPr lang="en-US" sz="2000" dirty="0">
                <a:solidFill>
                  <a:srgbClr val="C00000"/>
                </a:solidFill>
              </a:rPr>
              <a:t>is to determine </a:t>
            </a:r>
            <a:r>
              <a:rPr lang="en-US" sz="2000" dirty="0" smtClean="0">
                <a:solidFill>
                  <a:srgbClr val="C00000"/>
                </a:solidFill>
              </a:rPr>
              <a:t>which </a:t>
            </a:r>
            <a:r>
              <a:rPr lang="en-US" sz="2000" dirty="0">
                <a:solidFill>
                  <a:srgbClr val="C00000"/>
                </a:solidFill>
              </a:rPr>
              <a:t>activities will get our students to meet </a:t>
            </a:r>
            <a:r>
              <a:rPr lang="en-US" sz="2000" dirty="0" smtClean="0">
                <a:solidFill>
                  <a:srgbClr val="C00000"/>
                </a:solidFill>
              </a:rPr>
              <a:t>	specific </a:t>
            </a:r>
            <a:r>
              <a:rPr lang="en-US" sz="2000" dirty="0">
                <a:solidFill>
                  <a:srgbClr val="C00000"/>
                </a:solidFill>
              </a:rPr>
              <a:t>goals.  This protocol helps the </a:t>
            </a:r>
            <a:r>
              <a:rPr lang="en-US" sz="2000" dirty="0" smtClean="0">
                <a:solidFill>
                  <a:srgbClr val="C00000"/>
                </a:solidFill>
              </a:rPr>
              <a:t>learning </a:t>
            </a:r>
            <a:r>
              <a:rPr lang="en-US" sz="2000" dirty="0">
                <a:solidFill>
                  <a:srgbClr val="C00000"/>
                </a:solidFill>
              </a:rPr>
              <a:t>team assess and analyze </a:t>
            </a:r>
            <a:r>
              <a:rPr lang="en-US" sz="2000" dirty="0" smtClean="0">
                <a:solidFill>
                  <a:srgbClr val="C00000"/>
                </a:solidFill>
              </a:rPr>
              <a:t>	whether </a:t>
            </a:r>
            <a:r>
              <a:rPr lang="en-US" sz="2000" dirty="0">
                <a:solidFill>
                  <a:srgbClr val="C00000"/>
                </a:solidFill>
              </a:rPr>
              <a:t>their lessons are aligned with their goals. </a:t>
            </a:r>
            <a:endParaRPr lang="en-US" sz="2000" dirty="0" smtClean="0">
              <a:solidFill>
                <a:srgbClr val="C00000"/>
              </a:solidFill>
            </a:endParaRPr>
          </a:p>
          <a:p>
            <a:pPr lvl="0"/>
            <a:endParaRPr lang="en-US" sz="2000" dirty="0" smtClean="0">
              <a:solidFill>
                <a:srgbClr val="C00000"/>
              </a:solidFill>
            </a:endParaRPr>
          </a:p>
          <a:p>
            <a:pPr lvl="0"/>
            <a:r>
              <a:rPr lang="en-US" sz="2000" dirty="0">
                <a:solidFill>
                  <a:srgbClr val="C00000"/>
                </a:solidFill>
              </a:rPr>
              <a:t> </a:t>
            </a:r>
            <a:r>
              <a:rPr lang="en-US" sz="2000" dirty="0" smtClean="0">
                <a:solidFill>
                  <a:srgbClr val="C00000"/>
                </a:solidFill>
              </a:rPr>
              <a:t>  4.  	Parents </a:t>
            </a:r>
            <a:r>
              <a:rPr lang="en-US" sz="2000" dirty="0">
                <a:solidFill>
                  <a:srgbClr val="C00000"/>
                </a:solidFill>
              </a:rPr>
              <a:t>are contacted and notified that their child is being referred to </a:t>
            </a:r>
            <a:r>
              <a:rPr lang="en-US" sz="2000" dirty="0" smtClean="0">
                <a:solidFill>
                  <a:srgbClr val="C00000"/>
                </a:solidFill>
              </a:rPr>
              <a:t>	RTI</a:t>
            </a:r>
            <a:r>
              <a:rPr lang="en-US" sz="2000" dirty="0">
                <a:solidFill>
                  <a:srgbClr val="C00000"/>
                </a:solidFill>
              </a:rPr>
              <a:t>.  </a:t>
            </a:r>
            <a:r>
              <a:rPr lang="en-US" sz="2000" dirty="0" smtClean="0">
                <a:solidFill>
                  <a:srgbClr val="C00000"/>
                </a:solidFill>
              </a:rPr>
              <a:t>	Any recommendations </a:t>
            </a:r>
            <a:r>
              <a:rPr lang="en-US" sz="2000" dirty="0">
                <a:solidFill>
                  <a:srgbClr val="C00000"/>
                </a:solidFill>
              </a:rPr>
              <a:t>or strategies made by the team are shared </a:t>
            </a:r>
            <a:r>
              <a:rPr lang="en-US" sz="2000" dirty="0" smtClean="0">
                <a:solidFill>
                  <a:srgbClr val="C00000"/>
                </a:solidFill>
              </a:rPr>
              <a:t>with </a:t>
            </a:r>
            <a:r>
              <a:rPr lang="en-US" sz="2000" dirty="0">
                <a:solidFill>
                  <a:srgbClr val="C00000"/>
                </a:solidFill>
              </a:rPr>
              <a:t>the </a:t>
            </a:r>
            <a:r>
              <a:rPr lang="en-US" sz="2000" dirty="0" smtClean="0">
                <a:solidFill>
                  <a:srgbClr val="C00000"/>
                </a:solidFill>
              </a:rPr>
              <a:t>	parent</a:t>
            </a:r>
            <a:r>
              <a:rPr lang="en-US" sz="2000" dirty="0">
                <a:solidFill>
                  <a:srgbClr val="C00000"/>
                </a:solidFill>
              </a:rPr>
              <a:t>.</a:t>
            </a:r>
          </a:p>
          <a:p>
            <a:pPr lvl="0"/>
            <a:r>
              <a:rPr lang="en-US" sz="2000" b="1" dirty="0" smtClean="0">
                <a:solidFill>
                  <a:srgbClr val="FFFF00"/>
                </a:solidFill>
              </a:rPr>
              <a:t>   </a:t>
            </a:r>
            <a:endParaRPr lang="en-US" sz="2000" b="1" dirty="0">
              <a:solidFill>
                <a:srgbClr val="FFFF00"/>
              </a:solidFill>
            </a:endParaRPr>
          </a:p>
        </p:txBody>
      </p:sp>
    </p:spTree>
    <p:extLst>
      <p:ext uri="{BB962C8B-B14F-4D97-AF65-F5344CB8AC3E}">
        <p14:creationId xmlns:p14="http://schemas.microsoft.com/office/powerpoint/2010/main" val="2798856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Rectangle 1"/>
          <p:cNvSpPr/>
          <p:nvPr/>
        </p:nvSpPr>
        <p:spPr>
          <a:xfrm>
            <a:off x="152400" y="457201"/>
            <a:ext cx="8839200" cy="5139869"/>
          </a:xfrm>
          <a:prstGeom prst="rect">
            <a:avLst/>
          </a:prstGeom>
        </p:spPr>
        <p:txBody>
          <a:bodyPr wrap="square">
            <a:spAutoFit/>
          </a:bodyPr>
          <a:lstStyle/>
          <a:p>
            <a:pPr algn="ctr"/>
            <a:r>
              <a:rPr lang="en-US" sz="4000" b="1" dirty="0">
                <a:solidFill>
                  <a:srgbClr val="C00000"/>
                </a:solidFill>
              </a:rPr>
              <a:t>Steps </a:t>
            </a:r>
            <a:r>
              <a:rPr lang="en-US" sz="4000" b="1" dirty="0" smtClean="0">
                <a:solidFill>
                  <a:srgbClr val="C00000"/>
                </a:solidFill>
              </a:rPr>
              <a:t>in the RTI Process at SOMS</a:t>
            </a:r>
          </a:p>
          <a:p>
            <a:pPr algn="ctr"/>
            <a:endParaRPr lang="en-US" sz="2800" b="1" dirty="0">
              <a:solidFill>
                <a:srgbClr val="FFFF00"/>
              </a:solidFill>
            </a:endParaRPr>
          </a:p>
          <a:p>
            <a:pPr lvl="0"/>
            <a:r>
              <a:rPr lang="en-US" sz="2000" b="1" dirty="0" smtClean="0">
                <a:solidFill>
                  <a:srgbClr val="FFFF00"/>
                </a:solidFill>
              </a:rPr>
              <a:t>   </a:t>
            </a:r>
            <a:r>
              <a:rPr lang="en-US" sz="2000" dirty="0" smtClean="0">
                <a:solidFill>
                  <a:srgbClr val="C00000"/>
                </a:solidFill>
              </a:rPr>
              <a:t>5.  	After </a:t>
            </a:r>
            <a:r>
              <a:rPr lang="en-US" sz="2000" dirty="0">
                <a:solidFill>
                  <a:srgbClr val="C00000"/>
                </a:solidFill>
              </a:rPr>
              <a:t>the protocol recommendations are made and Tier I strategies are </a:t>
            </a:r>
            <a:r>
              <a:rPr lang="en-US" sz="2000" dirty="0" smtClean="0">
                <a:solidFill>
                  <a:srgbClr val="C00000"/>
                </a:solidFill>
              </a:rPr>
              <a:t>	created to support </a:t>
            </a:r>
            <a:r>
              <a:rPr lang="en-US" sz="2000" dirty="0">
                <a:solidFill>
                  <a:srgbClr val="C00000"/>
                </a:solidFill>
              </a:rPr>
              <a:t>the student.  Dates and protocols on how to collect </a:t>
            </a:r>
            <a:r>
              <a:rPr lang="en-US" sz="2000" dirty="0" smtClean="0">
                <a:solidFill>
                  <a:srgbClr val="C00000"/>
                </a:solidFill>
              </a:rPr>
              <a:t>	data </a:t>
            </a:r>
            <a:r>
              <a:rPr lang="en-US" sz="2000" dirty="0">
                <a:solidFill>
                  <a:srgbClr val="C00000"/>
                </a:solidFill>
              </a:rPr>
              <a:t>are set up.  Data is </a:t>
            </a:r>
            <a:r>
              <a:rPr lang="en-US" sz="2000" dirty="0" smtClean="0">
                <a:solidFill>
                  <a:srgbClr val="C00000"/>
                </a:solidFill>
              </a:rPr>
              <a:t>collected </a:t>
            </a:r>
            <a:r>
              <a:rPr lang="en-US" sz="2000" dirty="0">
                <a:solidFill>
                  <a:srgbClr val="C00000"/>
                </a:solidFill>
              </a:rPr>
              <a:t>and shared with the team, the Child </a:t>
            </a:r>
            <a:r>
              <a:rPr lang="en-US" sz="2000" dirty="0" smtClean="0">
                <a:solidFill>
                  <a:srgbClr val="C00000"/>
                </a:solidFill>
              </a:rPr>
              <a:t>	Study </a:t>
            </a:r>
            <a:r>
              <a:rPr lang="en-US" sz="2000" dirty="0">
                <a:solidFill>
                  <a:srgbClr val="C00000"/>
                </a:solidFill>
              </a:rPr>
              <a:t>Team (CST) and with the parents</a:t>
            </a:r>
            <a:r>
              <a:rPr lang="en-US" sz="2000" dirty="0" smtClean="0">
                <a:solidFill>
                  <a:srgbClr val="C00000"/>
                </a:solidFill>
              </a:rPr>
              <a:t>.</a:t>
            </a:r>
          </a:p>
          <a:p>
            <a:pPr lvl="0"/>
            <a:endParaRPr lang="en-US" sz="2000" dirty="0">
              <a:solidFill>
                <a:srgbClr val="C00000"/>
              </a:solidFill>
            </a:endParaRPr>
          </a:p>
          <a:p>
            <a:pPr lvl="0"/>
            <a:r>
              <a:rPr lang="en-US" sz="2000" dirty="0">
                <a:solidFill>
                  <a:srgbClr val="C00000"/>
                </a:solidFill>
              </a:rPr>
              <a:t> </a:t>
            </a:r>
            <a:r>
              <a:rPr lang="en-US" sz="2000" dirty="0" smtClean="0">
                <a:solidFill>
                  <a:srgbClr val="C00000"/>
                </a:solidFill>
              </a:rPr>
              <a:t>  6.  	If </a:t>
            </a:r>
            <a:r>
              <a:rPr lang="en-US" sz="2000" dirty="0">
                <a:solidFill>
                  <a:srgbClr val="C00000"/>
                </a:solidFill>
              </a:rPr>
              <a:t>a student does not respond to the Tier I interventions, other Tier </a:t>
            </a:r>
            <a:r>
              <a:rPr lang="en-US" sz="2000" dirty="0" smtClean="0">
                <a:solidFill>
                  <a:srgbClr val="C00000"/>
                </a:solidFill>
              </a:rPr>
              <a:t>I 	interventions </a:t>
            </a:r>
            <a:r>
              <a:rPr lang="en-US" sz="2000" dirty="0">
                <a:solidFill>
                  <a:srgbClr val="C00000"/>
                </a:solidFill>
              </a:rPr>
              <a:t>can </a:t>
            </a:r>
            <a:r>
              <a:rPr lang="en-US" sz="2000" dirty="0" smtClean="0">
                <a:solidFill>
                  <a:srgbClr val="C00000"/>
                </a:solidFill>
              </a:rPr>
              <a:t>be </a:t>
            </a:r>
            <a:r>
              <a:rPr lang="en-US" sz="2000" dirty="0">
                <a:solidFill>
                  <a:srgbClr val="C00000"/>
                </a:solidFill>
              </a:rPr>
              <a:t>tried or Tier II interventions can be implemented.  </a:t>
            </a:r>
            <a:endParaRPr lang="en-US" sz="2000" dirty="0" smtClean="0">
              <a:solidFill>
                <a:srgbClr val="C00000"/>
              </a:solidFill>
            </a:endParaRPr>
          </a:p>
          <a:p>
            <a:pPr lvl="0"/>
            <a:endParaRPr lang="en-US" sz="2000" dirty="0">
              <a:solidFill>
                <a:srgbClr val="C00000"/>
              </a:solidFill>
            </a:endParaRPr>
          </a:p>
          <a:p>
            <a:pPr lvl="0"/>
            <a:r>
              <a:rPr lang="en-US" sz="2000" dirty="0" smtClean="0">
                <a:solidFill>
                  <a:srgbClr val="C00000"/>
                </a:solidFill>
              </a:rPr>
              <a:t>   7.  	If </a:t>
            </a:r>
            <a:r>
              <a:rPr lang="en-US" sz="2000" dirty="0">
                <a:solidFill>
                  <a:srgbClr val="C00000"/>
                </a:solidFill>
              </a:rPr>
              <a:t>the child continues to show no improvement, the Tier III interventions </a:t>
            </a:r>
            <a:r>
              <a:rPr lang="en-US" sz="2000" dirty="0" smtClean="0">
                <a:solidFill>
                  <a:srgbClr val="C00000"/>
                </a:solidFill>
              </a:rPr>
              <a:t>	maybe considered </a:t>
            </a:r>
            <a:r>
              <a:rPr lang="en-US" sz="2000" dirty="0">
                <a:solidFill>
                  <a:srgbClr val="C00000"/>
                </a:solidFill>
              </a:rPr>
              <a:t>and applied</a:t>
            </a:r>
            <a:r>
              <a:rPr lang="en-US" sz="2000" dirty="0" smtClean="0">
                <a:solidFill>
                  <a:srgbClr val="C00000"/>
                </a:solidFill>
              </a:rPr>
              <a:t>.</a:t>
            </a:r>
          </a:p>
          <a:p>
            <a:pPr lvl="0"/>
            <a:endParaRPr lang="en-US" sz="2000" dirty="0">
              <a:solidFill>
                <a:srgbClr val="C00000"/>
              </a:solidFill>
            </a:endParaRPr>
          </a:p>
          <a:p>
            <a:pPr lvl="0"/>
            <a:r>
              <a:rPr lang="en-US" sz="2000" dirty="0" smtClean="0">
                <a:solidFill>
                  <a:srgbClr val="C00000"/>
                </a:solidFill>
              </a:rPr>
              <a:t>   8.  	If </a:t>
            </a:r>
            <a:r>
              <a:rPr lang="en-US" sz="2000" dirty="0">
                <a:solidFill>
                  <a:srgbClr val="C00000"/>
                </a:solidFill>
              </a:rPr>
              <a:t>no progress or improvement is made the child is referred to the Child </a:t>
            </a:r>
            <a:r>
              <a:rPr lang="en-US" sz="2000" dirty="0" smtClean="0">
                <a:solidFill>
                  <a:srgbClr val="C00000"/>
                </a:solidFill>
              </a:rPr>
              <a:t>	Study </a:t>
            </a:r>
            <a:r>
              <a:rPr lang="en-US" sz="2000" dirty="0">
                <a:solidFill>
                  <a:srgbClr val="C00000"/>
                </a:solidFill>
              </a:rPr>
              <a:t>Team </a:t>
            </a:r>
            <a:r>
              <a:rPr lang="en-US" sz="2000" dirty="0" smtClean="0">
                <a:solidFill>
                  <a:srgbClr val="C00000"/>
                </a:solidFill>
              </a:rPr>
              <a:t>(</a:t>
            </a:r>
            <a:r>
              <a:rPr lang="en-US" sz="2000" dirty="0">
                <a:solidFill>
                  <a:srgbClr val="C00000"/>
                </a:solidFill>
              </a:rPr>
              <a:t>CST).</a:t>
            </a:r>
          </a:p>
        </p:txBody>
      </p:sp>
    </p:spTree>
    <p:extLst>
      <p:ext uri="{BB962C8B-B14F-4D97-AF65-F5344CB8AC3E}">
        <p14:creationId xmlns:p14="http://schemas.microsoft.com/office/powerpoint/2010/main" val="2147316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63575"/>
            <a:ext cx="7772400" cy="1470025"/>
          </a:xfrm>
        </p:spPr>
        <p:txBody>
          <a:bodyPr>
            <a:normAutofit/>
          </a:bodyPr>
          <a:lstStyle/>
          <a:p>
            <a:r>
              <a:rPr lang="en-US" sz="4000" b="1" dirty="0" smtClean="0">
                <a:solidFill>
                  <a:srgbClr val="C00000"/>
                </a:solidFill>
              </a:rPr>
              <a:t>Response to Intervention (RTI)</a:t>
            </a:r>
            <a:endParaRPr lang="en-US" sz="4000" b="1" dirty="0">
              <a:solidFill>
                <a:srgbClr val="C00000"/>
              </a:solidFill>
            </a:endParaRPr>
          </a:p>
        </p:txBody>
      </p:sp>
      <p:sp>
        <p:nvSpPr>
          <p:cNvPr id="3" name="Subtitle 2"/>
          <p:cNvSpPr>
            <a:spLocks noGrp="1"/>
          </p:cNvSpPr>
          <p:nvPr>
            <p:ph type="subTitle" idx="1"/>
          </p:nvPr>
        </p:nvSpPr>
        <p:spPr>
          <a:xfrm>
            <a:off x="1295400" y="2133600"/>
            <a:ext cx="6629400" cy="2362200"/>
          </a:xfrm>
        </p:spPr>
        <p:txBody>
          <a:bodyPr>
            <a:normAutofit fontScale="85000" lnSpcReduction="20000"/>
          </a:bodyPr>
          <a:lstStyle/>
          <a:p>
            <a:pPr lvl="0" algn="l">
              <a:spcBef>
                <a:spcPts val="0"/>
              </a:spcBef>
            </a:pPr>
            <a:r>
              <a:rPr lang="en-US" sz="3000" dirty="0" smtClean="0">
                <a:solidFill>
                  <a:srgbClr val="C00000"/>
                </a:solidFill>
              </a:rPr>
              <a:t>It </a:t>
            </a:r>
            <a:r>
              <a:rPr lang="en-US" sz="3000" dirty="0">
                <a:solidFill>
                  <a:srgbClr val="C00000"/>
                </a:solidFill>
              </a:rPr>
              <a:t>is a </a:t>
            </a:r>
            <a:r>
              <a:rPr lang="en-US" sz="3000" dirty="0" smtClean="0">
                <a:solidFill>
                  <a:srgbClr val="C00000"/>
                </a:solidFill>
              </a:rPr>
              <a:t>three tier approach </a:t>
            </a:r>
            <a:r>
              <a:rPr lang="en-US" sz="3000" dirty="0">
                <a:solidFill>
                  <a:srgbClr val="C00000"/>
                </a:solidFill>
              </a:rPr>
              <a:t>to provide support and interventions through quality instruction to meet the needs of students.  Data needs to collected, monitored, and then analyzed regarding the student’s progress. The data provides key insights to how and what instructional changes need to be made.</a:t>
            </a:r>
          </a:p>
          <a:p>
            <a:endParaRPr lang="en-US" dirty="0"/>
          </a:p>
        </p:txBody>
      </p:sp>
    </p:spTree>
    <p:extLst>
      <p:ext uri="{BB962C8B-B14F-4D97-AF65-F5344CB8AC3E}">
        <p14:creationId xmlns:p14="http://schemas.microsoft.com/office/powerpoint/2010/main" val="163774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1835</TotalTime>
  <Words>760</Words>
  <Application>Microsoft Office PowerPoint</Application>
  <PresentationFormat>On-screen Show (4:3)</PresentationFormat>
  <Paragraphs>139</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It Takes a Team! Ideas to Develop a School Culture and Program to Support All Students</vt:lpstr>
      <vt:lpstr>RTI, CST, &amp; SST Student-Centered Structures</vt:lpstr>
      <vt:lpstr>Discussion vs. Dialogue</vt:lpstr>
      <vt:lpstr>Response to Intervention Team (RTI)</vt:lpstr>
      <vt:lpstr>PowerPoint Presentation</vt:lpstr>
      <vt:lpstr>PowerPoint Presentation</vt:lpstr>
      <vt:lpstr>PowerPoint Presentation</vt:lpstr>
      <vt:lpstr>PowerPoint Presentation</vt:lpstr>
      <vt:lpstr>Response to Intervention (RTI)</vt:lpstr>
      <vt:lpstr>PowerPoint Presentation</vt:lpstr>
      <vt:lpstr>PowerPoint Presentation</vt:lpstr>
      <vt:lpstr>PowerPoint Presentation</vt:lpstr>
      <vt:lpstr>Child Study Team (CST)</vt:lpstr>
      <vt:lpstr>CST Process</vt:lpstr>
      <vt:lpstr>CST Meeting Protocol</vt:lpstr>
      <vt:lpstr>All Kinds of Minds (AKOM) RTI Team Meeting Road Map RTI Teacher Referral Form RTI Direct Child Study Team Minutes </vt:lpstr>
      <vt:lpstr>School Support Team (SST)</vt:lpstr>
      <vt:lpstr>SST Meeting Process</vt:lpstr>
      <vt:lpstr>SST Resources</vt:lpstr>
      <vt:lpstr>Effective meetings are not only integral to achieve team goals and successful completion of tasks, but also are reflective overall of team functioning. (Heinemann &amp; Zeiss, 2002)</vt:lpstr>
      <vt:lpstr>Presenters: Dr. Karen Tesik Dr. Chad Corey Mr. Michael Ryan Ms. Christa Ann Loughran-Mellozzo Ms. Debra Dituri</vt:lpstr>
    </vt:vector>
  </TitlesOfParts>
  <Company>South Orangetown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to Intervention (RTI)</dc:title>
  <dc:creator>"%username%"</dc:creator>
  <cp:lastModifiedBy>"%username%"</cp:lastModifiedBy>
  <cp:revision>33</cp:revision>
  <cp:lastPrinted>2015-11-17T16:07:59Z</cp:lastPrinted>
  <dcterms:created xsi:type="dcterms:W3CDTF">2015-06-11T17:45:06Z</dcterms:created>
  <dcterms:modified xsi:type="dcterms:W3CDTF">2018-06-27T17:18:49Z</dcterms:modified>
</cp:coreProperties>
</file>